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3" r:id="rId6"/>
    <p:sldId id="264" r:id="rId7"/>
    <p:sldId id="265" r:id="rId8"/>
    <p:sldId id="262" r:id="rId9"/>
    <p:sldId id="258" r:id="rId10"/>
    <p:sldId id="259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quispe huaman" initials="hqh" lastIdx="1" clrIdx="0">
    <p:extLst>
      <p:ext uri="{19B8F6BF-5375-455C-9EA6-DF929625EA0E}">
        <p15:presenceInfo xmlns:p15="http://schemas.microsoft.com/office/powerpoint/2012/main" userId="7d7a6aae26cd99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16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08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4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08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4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59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89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48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96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10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A002-9618-4FA0-B639-E4164EFD888C}" type="datetimeFigureOut">
              <a:rPr lang="es-ES" smtClean="0"/>
              <a:t>27/08/2020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8098-F87D-4B88-8F6A-8BDE3F5BF20E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" y="156208"/>
            <a:ext cx="3017170" cy="1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2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imagen puede contener: texto que dice &quot;REGULA eEls.erofieguline ELECTRICIDAD: ACTUALIDAD Y PERSPECTIVA 28 de agosto de 2020 6:00 P.M. REGULA Centro de Estudios en Derecho Regul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66090" y="1971680"/>
            <a:ext cx="8384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 DE LA INTRODUCCIÓN</a:t>
            </a:r>
          </a:p>
          <a:p>
            <a:pPr algn="ctr"/>
            <a:r>
              <a:rPr lang="es-E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E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33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" y="156208"/>
            <a:ext cx="3017170" cy="12238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56807" y="1380009"/>
            <a:ext cx="838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SECTOR ELÉCTRICO</a:t>
            </a:r>
          </a:p>
          <a:p>
            <a:pPr algn="ctr"/>
            <a:r>
              <a:rPr lang="es-E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(INTRODUCCIÓN)</a:t>
            </a:r>
            <a:endParaRPr lang="es-E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70410" y="5971322"/>
            <a:ext cx="344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Abg. Héctor Hugo Quispe Huaman</a:t>
            </a:r>
            <a:endParaRPr lang="es-ES" b="1" dirty="0"/>
          </a:p>
        </p:txBody>
      </p:sp>
      <p:pic>
        <p:nvPicPr>
          <p:cNvPr id="1026" name="Picture 2" descr="La electricidad, el servicio peor valorado por los españo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977" y="3662768"/>
            <a:ext cx="2946260" cy="19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80493" y="1571890"/>
            <a:ext cx="310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INFRAESTRUCTURA ELÉCTRICA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6194" y="1941222"/>
            <a:ext cx="14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GENERACIÓN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868902" y="1941222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TRANSMISIÓN/Transporte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9107263" y="1941222"/>
            <a:ext cx="157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DISTRIBUCIÓN</a:t>
            </a:r>
            <a:endParaRPr lang="es-ES" b="1" dirty="0"/>
          </a:p>
        </p:txBody>
      </p:sp>
      <p:pic>
        <p:nvPicPr>
          <p:cNvPr id="2054" name="Picture 6" descr="Perú: Central termoeléctrica Puerto Bravo inició operación en el país |  NOTICIAS EL COMERCIO PER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52" y="2503061"/>
            <a:ext cx="2947461" cy="1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turo promisorio en generación eléctrica - Energy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02" y="2503059"/>
            <a:ext cx="2611632" cy="15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irman que la red subterránea puede mejorar la distribución eléctrica del  país » Ñandu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94" y="2456241"/>
            <a:ext cx="2637766" cy="16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82953" y="4645621"/>
            <a:ext cx="11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USUARIOS</a:t>
            </a:r>
            <a:endParaRPr lang="es-ES" b="1" dirty="0"/>
          </a:p>
        </p:txBody>
      </p:sp>
      <p:pic>
        <p:nvPicPr>
          <p:cNvPr id="2060" name="Picture 12" descr="Aumenta el número de usuarios recurrentes que visitan tus páginas! - SEMru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65" y="5022250"/>
            <a:ext cx="2460732" cy="14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s industrias lideran aportes tributarios | Grupo Vero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97" y="5014953"/>
            <a:ext cx="1897580" cy="12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a minería en tiempos de COVID-19: el desarrollo de actividades mineras en  el marco del Estado de Emergencia - IUS 3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48" y="5014953"/>
            <a:ext cx="1942171" cy="12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Transportador de fábrica de fabricación inteligente. fabricación industrial  moderna, ilustración de línea de máquinas de fábrica controladas por  computadora | Vector Premi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19" y="5014953"/>
            <a:ext cx="1919671" cy="127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09287" y="1606685"/>
            <a:ext cx="14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GENERACIÓN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801995" y="1606685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TRANSMISIÓN/Transporte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9040356" y="1606685"/>
            <a:ext cx="157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DISTRIBUCIÓN</a:t>
            </a:r>
            <a:endParaRPr lang="es-ES" b="1" dirty="0"/>
          </a:p>
        </p:txBody>
      </p:sp>
      <p:pic>
        <p:nvPicPr>
          <p:cNvPr id="7" name="Picture 6" descr="Perú: Central termoeléctrica Puerto Bravo inició operación en el país |  NOTICIAS EL COMERCIO PER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45" y="2168524"/>
            <a:ext cx="2947461" cy="1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uturo promisorio en generación eléctrica - Energy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95" y="2168522"/>
            <a:ext cx="2611632" cy="15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firman que la red subterránea puede mejorar la distribución eléctrica del  país » Ñandu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87" y="2121704"/>
            <a:ext cx="2637766" cy="16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1709287" y="4505093"/>
            <a:ext cx="8904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IDEAS PRINCIPALES: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En 1990 el sector entró a un proceso de liberalización y privatización.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Son fundamentales los principios de separación de actividades y libre acceso.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Hay actividades meridianamente libres (generación – intensa regulación estatal) y otras que se mantienen en régimen monopólico (transmisión y distribución).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348976" y="1606685"/>
            <a:ext cx="0" cy="251926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8011058" y="1606685"/>
            <a:ext cx="0" cy="251926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2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97775" y="2186548"/>
            <a:ext cx="146597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GENERACIÓN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690483" y="2186548"/>
            <a:ext cx="269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TRANSMISIÓN/Transporte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8928844" y="2186548"/>
            <a:ext cx="157382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DISTRIBUCIÓN</a:t>
            </a:r>
            <a:endParaRPr lang="es-ES" b="1" dirty="0"/>
          </a:p>
        </p:txBody>
      </p:sp>
      <p:pic>
        <p:nvPicPr>
          <p:cNvPr id="7" name="Picture 6" descr="Perú: Central termoeléctrica Puerto Bravo inició operación en el país |  NOTICIAS EL COMERCIO PER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33" y="2748387"/>
            <a:ext cx="2947461" cy="15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uturo promisorio en generación eléctrica - Energy Manag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483" y="2748385"/>
            <a:ext cx="2611632" cy="15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Afirman que la red subterránea puede mejorar la distribución eléctrica del  país » Ñandu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75" y="2701567"/>
            <a:ext cx="2637766" cy="16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4237464" y="2186548"/>
            <a:ext cx="0" cy="251926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899546" y="2186548"/>
            <a:ext cx="0" cy="2519266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178495" y="5642517"/>
            <a:ext cx="107452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USUARIO</a:t>
            </a:r>
            <a:endParaRPr lang="es-ES" b="1" dirty="0"/>
          </a:p>
        </p:txBody>
      </p:sp>
      <p:cxnSp>
        <p:nvCxnSpPr>
          <p:cNvPr id="14" name="Conector recto de flecha 13"/>
          <p:cNvCxnSpPr>
            <a:stCxn id="9" idx="2"/>
            <a:endCxn id="12" idx="0"/>
          </p:cNvCxnSpPr>
          <p:nvPr/>
        </p:nvCxnSpPr>
        <p:spPr>
          <a:xfrm>
            <a:off x="9715758" y="4375930"/>
            <a:ext cx="0" cy="126658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curvado 15"/>
          <p:cNvCxnSpPr>
            <a:stCxn id="4" idx="0"/>
            <a:endCxn id="6" idx="0"/>
          </p:cNvCxnSpPr>
          <p:nvPr/>
        </p:nvCxnSpPr>
        <p:spPr>
          <a:xfrm rot="5400000" flipH="1" flipV="1">
            <a:off x="6023262" y="-1505949"/>
            <a:ext cx="12700" cy="7384994"/>
          </a:xfrm>
          <a:prstGeom prst="curvedConnector3">
            <a:avLst>
              <a:gd name="adj1" fmla="val 794633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994112" y="5602994"/>
            <a:ext cx="176477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/>
              <a:t>USUARIO LIBRES</a:t>
            </a:r>
            <a:endParaRPr lang="es-ES" b="1" dirty="0"/>
          </a:p>
        </p:txBody>
      </p:sp>
      <p:cxnSp>
        <p:nvCxnSpPr>
          <p:cNvPr id="20" name="Conector recto de flecha 19"/>
          <p:cNvCxnSpPr>
            <a:stCxn id="18" idx="1"/>
          </p:cNvCxnSpPr>
          <p:nvPr/>
        </p:nvCxnSpPr>
        <p:spPr>
          <a:xfrm flipH="1" flipV="1">
            <a:off x="2126283" y="4336407"/>
            <a:ext cx="2867829" cy="1451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8" idx="3"/>
            <a:endCxn id="9" idx="2"/>
          </p:cNvCxnSpPr>
          <p:nvPr/>
        </p:nvCxnSpPr>
        <p:spPr>
          <a:xfrm flipV="1">
            <a:off x="6758890" y="4375930"/>
            <a:ext cx="2956868" cy="141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9730063" y="4721604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CONTRATO DE SUMINISTRO</a:t>
            </a:r>
            <a:endParaRPr lang="es-ES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138361" y="555883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CONTRATO DE SUMINISTRO</a:t>
            </a:r>
            <a:endParaRPr lang="es-ES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994112" y="5972326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CONTRATO DE SUMINISTRO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1427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830666" y="2295911"/>
            <a:ext cx="1653988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GENERADOR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9506195" y="2295910"/>
            <a:ext cx="1653988" cy="49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DISTRIBUIDOR</a:t>
            </a:r>
            <a:endParaRPr lang="es-ES" dirty="0"/>
          </a:p>
        </p:txBody>
      </p:sp>
      <p:cxnSp>
        <p:nvCxnSpPr>
          <p:cNvPr id="10" name="Conector recto de flecha 9"/>
          <p:cNvCxnSpPr>
            <a:stCxn id="7" idx="3"/>
            <a:endCxn id="8" idx="1"/>
          </p:cNvCxnSpPr>
          <p:nvPr/>
        </p:nvCxnSpPr>
        <p:spPr>
          <a:xfrm flipV="1">
            <a:off x="7484654" y="2544681"/>
            <a:ext cx="20215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733004" y="2223687"/>
            <a:ext cx="152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Potencia y energía</a:t>
            </a:r>
            <a:endParaRPr lang="es-ES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688500" y="2531464"/>
            <a:ext cx="156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Precios acordados con restricciones</a:t>
            </a:r>
            <a:endParaRPr lang="es-ES" sz="1400" b="1" dirty="0"/>
          </a:p>
        </p:txBody>
      </p:sp>
      <p:sp>
        <p:nvSpPr>
          <p:cNvPr id="13" name="Rectángulo 12"/>
          <p:cNvSpPr/>
          <p:nvPr/>
        </p:nvSpPr>
        <p:spPr>
          <a:xfrm>
            <a:off x="5830666" y="3523567"/>
            <a:ext cx="1653988" cy="4975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DISTRIBUIDOR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9506195" y="3523566"/>
            <a:ext cx="1653988" cy="49754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USUARIO</a:t>
            </a:r>
            <a:endParaRPr lang="es-ES" dirty="0"/>
          </a:p>
        </p:txBody>
      </p:sp>
      <p:cxnSp>
        <p:nvCxnSpPr>
          <p:cNvPr id="15" name="Conector recto de flecha 14"/>
          <p:cNvCxnSpPr>
            <a:stCxn id="13" idx="3"/>
            <a:endCxn id="14" idx="1"/>
          </p:cNvCxnSpPr>
          <p:nvPr/>
        </p:nvCxnSpPr>
        <p:spPr>
          <a:xfrm flipV="1">
            <a:off x="7484654" y="3772337"/>
            <a:ext cx="20215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733004" y="3451343"/>
            <a:ext cx="152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Potencia y energía</a:t>
            </a:r>
            <a:endParaRPr lang="es-ES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688500" y="3759120"/>
            <a:ext cx="156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Tarifa regulada</a:t>
            </a:r>
            <a:endParaRPr lang="es-ES" sz="1400" b="1" dirty="0"/>
          </a:p>
        </p:txBody>
      </p:sp>
      <p:sp>
        <p:nvSpPr>
          <p:cNvPr id="18" name="Rectángulo 17"/>
          <p:cNvSpPr/>
          <p:nvPr/>
        </p:nvSpPr>
        <p:spPr>
          <a:xfrm>
            <a:off x="5696195" y="4797011"/>
            <a:ext cx="1788457" cy="4975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SUMINISTRADOR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9506194" y="4797010"/>
            <a:ext cx="1653988" cy="4975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USUARIO LIBRE</a:t>
            </a:r>
            <a:endParaRPr lang="es-ES" dirty="0"/>
          </a:p>
        </p:txBody>
      </p:sp>
      <p:cxnSp>
        <p:nvCxnSpPr>
          <p:cNvPr id="20" name="Conector recto de flecha 19"/>
          <p:cNvCxnSpPr>
            <a:stCxn id="18" idx="3"/>
            <a:endCxn id="19" idx="1"/>
          </p:cNvCxnSpPr>
          <p:nvPr/>
        </p:nvCxnSpPr>
        <p:spPr>
          <a:xfrm flipV="1">
            <a:off x="7484652" y="5045781"/>
            <a:ext cx="20215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7733003" y="4724787"/>
            <a:ext cx="1524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Potencia y energía</a:t>
            </a:r>
            <a:endParaRPr lang="es-ES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688499" y="5032564"/>
            <a:ext cx="156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Precio libremente acordado</a:t>
            </a:r>
            <a:endParaRPr lang="es-ES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050155" y="1524136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CONTRATOS DE SUMINISTRO</a:t>
            </a:r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81825" y="2223150"/>
            <a:ext cx="373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Servicios materia de comercialización</a:t>
            </a:r>
            <a:endParaRPr lang="es-ES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80230"/>
              </p:ext>
            </p:extLst>
          </p:nvPr>
        </p:nvGraphicFramePr>
        <p:xfrm>
          <a:off x="469931" y="2592482"/>
          <a:ext cx="4760260" cy="186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55"/>
                <a:gridCol w="3173505"/>
              </a:tblGrid>
              <a:tr h="46554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Servicio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Concepto</a:t>
                      </a:r>
                      <a:r>
                        <a:rPr lang="es-ES" baseline="0" dirty="0" smtClean="0"/>
                        <a:t> remunerativo</a:t>
                      </a:r>
                      <a:endParaRPr lang="es-ES" dirty="0"/>
                    </a:p>
                  </a:txBody>
                  <a:tcPr/>
                </a:tc>
              </a:tr>
              <a:tr h="465542">
                <a:tc>
                  <a:txBody>
                    <a:bodyPr/>
                    <a:lstStyle/>
                    <a:p>
                      <a:r>
                        <a:rPr lang="es-ES" dirty="0" smtClean="0"/>
                        <a:t>Generación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Precios de potencia y energía</a:t>
                      </a:r>
                      <a:endParaRPr lang="es-ES" dirty="0"/>
                    </a:p>
                  </a:txBody>
                  <a:tcPr/>
                </a:tc>
              </a:tr>
              <a:tr h="465542">
                <a:tc>
                  <a:txBody>
                    <a:bodyPr/>
                    <a:lstStyle/>
                    <a:p>
                      <a:r>
                        <a:rPr lang="es-ES" dirty="0" smtClean="0"/>
                        <a:t>Transmisión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Peaje de transmisión</a:t>
                      </a:r>
                      <a:endParaRPr lang="es-ES" dirty="0"/>
                    </a:p>
                  </a:txBody>
                  <a:tcPr/>
                </a:tc>
              </a:tr>
              <a:tr h="465542">
                <a:tc>
                  <a:txBody>
                    <a:bodyPr/>
                    <a:lstStyle/>
                    <a:p>
                      <a:r>
                        <a:rPr lang="es-ES" dirty="0" smtClean="0"/>
                        <a:t>Distribución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Tarifa de distribución (VAD)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Marco 27"/>
          <p:cNvSpPr/>
          <p:nvPr/>
        </p:nvSpPr>
        <p:spPr>
          <a:xfrm>
            <a:off x="346475" y="3429977"/>
            <a:ext cx="1707777" cy="1024673"/>
          </a:xfrm>
          <a:prstGeom prst="frame">
            <a:avLst>
              <a:gd name="adj1" fmla="val 46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1207087" y="4454650"/>
            <a:ext cx="0" cy="75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577043" y="5213424"/>
            <a:ext cx="126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REGULADO</a:t>
            </a:r>
          </a:p>
          <a:p>
            <a:pPr algn="ctr"/>
            <a:r>
              <a:rPr lang="es-ES" b="1" dirty="0" smtClean="0"/>
              <a:t>TARIFAS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7740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8038"/>
              </p:ext>
            </p:extLst>
          </p:nvPr>
        </p:nvGraphicFramePr>
        <p:xfrm>
          <a:off x="1920487" y="1990904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USUARIOS</a:t>
                      </a:r>
                      <a:r>
                        <a:rPr lang="es-ES" baseline="0" dirty="0" smtClean="0"/>
                        <a:t> LIBRES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USUARIOS REGULADOS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Si pueden elegir al suministrador.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No pueden elegir al suministrador.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Negocian los precios de la energía</a:t>
                      </a:r>
                      <a:r>
                        <a:rPr lang="es-ES" baseline="0" dirty="0" smtClean="0"/>
                        <a:t> y potencia que consumen.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Pagamos tarifas reguladas por la energía</a:t>
                      </a:r>
                      <a:r>
                        <a:rPr lang="es-ES" baseline="0" dirty="0" smtClean="0"/>
                        <a:t> que consumimos.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65192"/>
              </p:ext>
            </p:extLst>
          </p:nvPr>
        </p:nvGraphicFramePr>
        <p:xfrm>
          <a:off x="1920488" y="4383169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Regulados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Pueden elegir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Libres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88505" y="469058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 kW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171870" y="4690586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200 kW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33157" y="469726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2500 kW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9302931" y="475400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 más kw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91290" y="3900096"/>
            <a:ext cx="438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Demanda anual en cada punto de suministro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96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inisterio de Energía y Minas - Sectores - Asuntos Ambientales de  Electric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7" y="1595204"/>
            <a:ext cx="5831736" cy="117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sinergmin informa sobre supervisión a facturación que realizarán empresas  de electricidad y de gas natural | Gobierno del Per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42" y="2964018"/>
            <a:ext cx="2743741" cy="15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rtal Web del COES::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47" y="5000813"/>
            <a:ext cx="2721440" cy="14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672039" y="1761893"/>
            <a:ext cx="2659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ENTIDAD NORMATIVA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ENTIDAD CONCEDENTE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7672038" y="3274429"/>
            <a:ext cx="4235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ENTIDAD NORMATIVA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ÓRGANO DE FISCALIZACIÓN Y SANCIÓN.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ÓRGANO DE FIJACIÓN DE TARIFAS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672038" y="5252177"/>
            <a:ext cx="3702206" cy="1197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OPERADOR DEL SISTEMA ELÉCTRICO.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DETERMINA CORTOS MARGINALES DE ELECTRICIDAD.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6992471" y="1896035"/>
            <a:ext cx="524435" cy="512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6992470" y="3480000"/>
            <a:ext cx="524435" cy="512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>
            <a:off x="6915395" y="5452295"/>
            <a:ext cx="524435" cy="512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41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750" t="16650" r="35368" b="5273"/>
          <a:stretch/>
        </p:blipFill>
        <p:spPr>
          <a:xfrm>
            <a:off x="7368988" y="-1"/>
            <a:ext cx="4823012" cy="68555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397" t="16650" r="37133" b="31560"/>
          <a:stretch/>
        </p:blipFill>
        <p:spPr>
          <a:xfrm>
            <a:off x="1183340" y="1869140"/>
            <a:ext cx="5056095" cy="3550024"/>
          </a:xfrm>
          <a:prstGeom prst="rect">
            <a:avLst/>
          </a:prstGeom>
        </p:spPr>
      </p:pic>
      <p:sp>
        <p:nvSpPr>
          <p:cNvPr id="6" name="Anillo 5"/>
          <p:cNvSpPr/>
          <p:nvPr/>
        </p:nvSpPr>
        <p:spPr>
          <a:xfrm>
            <a:off x="9063317" y="3993777"/>
            <a:ext cx="874059" cy="833717"/>
          </a:xfrm>
          <a:prstGeom prst="donut">
            <a:avLst>
              <a:gd name="adj" fmla="val 77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Anillo 13"/>
          <p:cNvSpPr/>
          <p:nvPr/>
        </p:nvSpPr>
        <p:spPr>
          <a:xfrm>
            <a:off x="282389" y="578223"/>
            <a:ext cx="6857999" cy="6131859"/>
          </a:xfrm>
          <a:prstGeom prst="donut">
            <a:avLst>
              <a:gd name="adj" fmla="val 16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6" name="Conector recto 15"/>
          <p:cNvCxnSpPr>
            <a:stCxn id="14" idx="6"/>
            <a:endCxn id="6" idx="2"/>
          </p:cNvCxnSpPr>
          <p:nvPr/>
        </p:nvCxnSpPr>
        <p:spPr>
          <a:xfrm>
            <a:off x="7140388" y="3644153"/>
            <a:ext cx="1922929" cy="766483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230</Words>
  <Application>Microsoft Office PowerPoint</Application>
  <PresentationFormat>Panorámica</PresentationFormat>
  <Paragraphs>70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hector quispe huaman</dc:creator>
  <cp:lastModifiedBy>hector quispe huaman</cp:lastModifiedBy>
  <cp:revision>19</cp:revision>
  <dcterms:created xsi:type="dcterms:W3CDTF">2020-08-28T00:46:06Z</dcterms:created>
  <dcterms:modified xsi:type="dcterms:W3CDTF">2020-08-28T16:31:40Z</dcterms:modified>
</cp:coreProperties>
</file>