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9" r:id="rId4"/>
    <p:sldId id="260" r:id="rId5"/>
    <p:sldId id="262" r:id="rId6"/>
    <p:sldId id="261" r:id="rId7"/>
    <p:sldId id="263" r:id="rId8"/>
    <p:sldId id="264" r:id="rId9"/>
    <p:sldId id="265" r:id="rId10"/>
    <p:sldId id="266" r:id="rId11"/>
    <p:sldId id="278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7" r:id="rId2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B7DFE8-98F2-4AF6-A928-29A65AF9B61E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3AAC197-6E87-4B12-95DF-DD1C67800A8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PE"/>
            <a:t>VAD</a:t>
          </a:r>
          <a:endParaRPr lang="en-US"/>
        </a:p>
      </dgm:t>
    </dgm:pt>
    <dgm:pt modelId="{67071464-9BD8-4ABE-9BE5-84D2F3DAA06B}" type="parTrans" cxnId="{DCDC04FB-66AF-4325-BB1F-58992675C7B7}">
      <dgm:prSet/>
      <dgm:spPr/>
      <dgm:t>
        <a:bodyPr/>
        <a:lstStyle/>
        <a:p>
          <a:endParaRPr lang="en-US"/>
        </a:p>
      </dgm:t>
    </dgm:pt>
    <dgm:pt modelId="{836DA665-F470-4CD7-85D1-09F6DCE08347}" type="sibTrans" cxnId="{DCDC04FB-66AF-4325-BB1F-58992675C7B7}">
      <dgm:prSet/>
      <dgm:spPr/>
      <dgm:t>
        <a:bodyPr/>
        <a:lstStyle/>
        <a:p>
          <a:endParaRPr lang="en-US"/>
        </a:p>
      </dgm:t>
    </dgm:pt>
    <dgm:pt modelId="{2B6F4AE1-9419-4E44-9B20-9A9CA110217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PE"/>
            <a:t>POTENCIA</a:t>
          </a:r>
          <a:endParaRPr lang="en-US"/>
        </a:p>
      </dgm:t>
    </dgm:pt>
    <dgm:pt modelId="{2D3AA273-49A1-4FF7-A711-C32DB1A7AA39}" type="parTrans" cxnId="{840BBDC8-9C1A-495F-B6A3-B86F061DF602}">
      <dgm:prSet/>
      <dgm:spPr/>
      <dgm:t>
        <a:bodyPr/>
        <a:lstStyle/>
        <a:p>
          <a:endParaRPr lang="en-US"/>
        </a:p>
      </dgm:t>
    </dgm:pt>
    <dgm:pt modelId="{EA81F9EC-2F89-4238-830B-BB38E24386ED}" type="sibTrans" cxnId="{840BBDC8-9C1A-495F-B6A3-B86F061DF602}">
      <dgm:prSet/>
      <dgm:spPr/>
      <dgm:t>
        <a:bodyPr/>
        <a:lstStyle/>
        <a:p>
          <a:endParaRPr lang="en-US"/>
        </a:p>
      </dgm:t>
    </dgm:pt>
    <dgm:pt modelId="{0B2400CC-D8EB-4965-87C0-7FF282C2BCD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PE"/>
            <a:t>ENERGÍA</a:t>
          </a:r>
          <a:endParaRPr lang="en-US"/>
        </a:p>
      </dgm:t>
    </dgm:pt>
    <dgm:pt modelId="{34A04A29-AEA5-4B9C-BF3D-D31C82C1EFAB}" type="parTrans" cxnId="{EAF527BA-1150-4BE8-8485-69D8AE51D926}">
      <dgm:prSet/>
      <dgm:spPr/>
      <dgm:t>
        <a:bodyPr/>
        <a:lstStyle/>
        <a:p>
          <a:endParaRPr lang="en-US"/>
        </a:p>
      </dgm:t>
    </dgm:pt>
    <dgm:pt modelId="{4C570D70-0D3D-4653-B0B1-6B517C05443B}" type="sibTrans" cxnId="{EAF527BA-1150-4BE8-8485-69D8AE51D926}">
      <dgm:prSet/>
      <dgm:spPr/>
      <dgm:t>
        <a:bodyPr/>
        <a:lstStyle/>
        <a:p>
          <a:endParaRPr lang="en-US"/>
        </a:p>
      </dgm:t>
    </dgm:pt>
    <dgm:pt modelId="{7EAED923-42FA-4FB3-8975-21AB92D1EE5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PE"/>
            <a:t>PEAJES DE TRANSMISIÓN</a:t>
          </a:r>
          <a:endParaRPr lang="en-US"/>
        </a:p>
      </dgm:t>
    </dgm:pt>
    <dgm:pt modelId="{38CA9BD5-BF69-45C0-8E44-F27843C79CB5}" type="parTrans" cxnId="{FCF043D1-C0EA-4403-BE94-396FFE242F10}">
      <dgm:prSet/>
      <dgm:spPr/>
      <dgm:t>
        <a:bodyPr/>
        <a:lstStyle/>
        <a:p>
          <a:endParaRPr lang="en-US"/>
        </a:p>
      </dgm:t>
    </dgm:pt>
    <dgm:pt modelId="{48117251-B361-43C1-81EF-431CF12CD595}" type="sibTrans" cxnId="{FCF043D1-C0EA-4403-BE94-396FFE242F10}">
      <dgm:prSet/>
      <dgm:spPr/>
      <dgm:t>
        <a:bodyPr/>
        <a:lstStyle/>
        <a:p>
          <a:endParaRPr lang="en-US"/>
        </a:p>
      </dgm:t>
    </dgm:pt>
    <dgm:pt modelId="{9D86B011-F83D-4AC0-8DA9-4D8FAAD2474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PE"/>
            <a:t>CARGOS ADICIONALES</a:t>
          </a:r>
          <a:endParaRPr lang="en-US"/>
        </a:p>
      </dgm:t>
    </dgm:pt>
    <dgm:pt modelId="{1AA2883C-B5AC-4D67-8C23-8D9AE8FD8A43}" type="parTrans" cxnId="{07802239-90AD-4323-83BE-B57DE95F5CEF}">
      <dgm:prSet/>
      <dgm:spPr/>
      <dgm:t>
        <a:bodyPr/>
        <a:lstStyle/>
        <a:p>
          <a:endParaRPr lang="en-US"/>
        </a:p>
      </dgm:t>
    </dgm:pt>
    <dgm:pt modelId="{FFE17546-B914-4AED-A71F-50EA98D64EBD}" type="sibTrans" cxnId="{07802239-90AD-4323-83BE-B57DE95F5CEF}">
      <dgm:prSet/>
      <dgm:spPr/>
      <dgm:t>
        <a:bodyPr/>
        <a:lstStyle/>
        <a:p>
          <a:endParaRPr lang="en-US"/>
        </a:p>
      </dgm:t>
    </dgm:pt>
    <dgm:pt modelId="{B35B68BD-4D06-40BF-BBFC-E25BECD63C89}" type="pres">
      <dgm:prSet presAssocID="{43B7DFE8-98F2-4AF6-A928-29A65AF9B61E}" presName="compositeShape" presStyleCnt="0">
        <dgm:presLayoutVars>
          <dgm:chMax val="7"/>
          <dgm:dir/>
          <dgm:resizeHandles val="exact"/>
        </dgm:presLayoutVars>
      </dgm:prSet>
      <dgm:spPr/>
    </dgm:pt>
    <dgm:pt modelId="{93F72D28-C1A7-4F59-9B5B-E29C44989CB0}" type="pres">
      <dgm:prSet presAssocID="{43B7DFE8-98F2-4AF6-A928-29A65AF9B61E}" presName="wedge1" presStyleLbl="node1" presStyleIdx="0" presStyleCnt="5"/>
      <dgm:spPr/>
    </dgm:pt>
    <dgm:pt modelId="{5C43BB6F-F83E-4A48-8F45-50AE0156F737}" type="pres">
      <dgm:prSet presAssocID="{43B7DFE8-98F2-4AF6-A928-29A65AF9B61E}" presName="dummy1a" presStyleCnt="0"/>
      <dgm:spPr/>
    </dgm:pt>
    <dgm:pt modelId="{70940356-E2ED-4DE5-BB29-6CB27AE8BAA8}" type="pres">
      <dgm:prSet presAssocID="{43B7DFE8-98F2-4AF6-A928-29A65AF9B61E}" presName="dummy1b" presStyleCnt="0"/>
      <dgm:spPr/>
    </dgm:pt>
    <dgm:pt modelId="{A52E8241-72AC-4EF0-A975-1D79F7C90161}" type="pres">
      <dgm:prSet presAssocID="{43B7DFE8-98F2-4AF6-A928-29A65AF9B61E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ED6D799A-4FC0-4687-A7DC-761556C6AF39}" type="pres">
      <dgm:prSet presAssocID="{43B7DFE8-98F2-4AF6-A928-29A65AF9B61E}" presName="wedge2" presStyleLbl="node1" presStyleIdx="1" presStyleCnt="5"/>
      <dgm:spPr/>
    </dgm:pt>
    <dgm:pt modelId="{A00B4767-E55E-425A-B55E-6DF2C271FE91}" type="pres">
      <dgm:prSet presAssocID="{43B7DFE8-98F2-4AF6-A928-29A65AF9B61E}" presName="dummy2a" presStyleCnt="0"/>
      <dgm:spPr/>
    </dgm:pt>
    <dgm:pt modelId="{716F5FE9-9D7B-429B-8BFB-C8E7110AB839}" type="pres">
      <dgm:prSet presAssocID="{43B7DFE8-98F2-4AF6-A928-29A65AF9B61E}" presName="dummy2b" presStyleCnt="0"/>
      <dgm:spPr/>
    </dgm:pt>
    <dgm:pt modelId="{987B9101-E70C-42C4-AFD6-44B2ECC69D52}" type="pres">
      <dgm:prSet presAssocID="{43B7DFE8-98F2-4AF6-A928-29A65AF9B61E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13631643-3535-4955-A13A-16B08CDDEAD3}" type="pres">
      <dgm:prSet presAssocID="{43B7DFE8-98F2-4AF6-A928-29A65AF9B61E}" presName="wedge3" presStyleLbl="node1" presStyleIdx="2" presStyleCnt="5"/>
      <dgm:spPr/>
    </dgm:pt>
    <dgm:pt modelId="{262D5E1D-2534-4E43-A7FA-DF6518C59875}" type="pres">
      <dgm:prSet presAssocID="{43B7DFE8-98F2-4AF6-A928-29A65AF9B61E}" presName="dummy3a" presStyleCnt="0"/>
      <dgm:spPr/>
    </dgm:pt>
    <dgm:pt modelId="{592465E5-E87D-4B34-8F17-026C9EE0EFCC}" type="pres">
      <dgm:prSet presAssocID="{43B7DFE8-98F2-4AF6-A928-29A65AF9B61E}" presName="dummy3b" presStyleCnt="0"/>
      <dgm:spPr/>
    </dgm:pt>
    <dgm:pt modelId="{D7845E95-D045-4CF2-BB28-9F51E38FBD29}" type="pres">
      <dgm:prSet presAssocID="{43B7DFE8-98F2-4AF6-A928-29A65AF9B61E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8F3BB0B-72ED-41F1-A662-90E2742C388F}" type="pres">
      <dgm:prSet presAssocID="{43B7DFE8-98F2-4AF6-A928-29A65AF9B61E}" presName="wedge4" presStyleLbl="node1" presStyleIdx="3" presStyleCnt="5"/>
      <dgm:spPr/>
    </dgm:pt>
    <dgm:pt modelId="{4853ABAD-BB5E-4678-92F1-21F7375BF924}" type="pres">
      <dgm:prSet presAssocID="{43B7DFE8-98F2-4AF6-A928-29A65AF9B61E}" presName="dummy4a" presStyleCnt="0"/>
      <dgm:spPr/>
    </dgm:pt>
    <dgm:pt modelId="{049F08FF-9AC2-4C59-9963-FC9D394C7482}" type="pres">
      <dgm:prSet presAssocID="{43B7DFE8-98F2-4AF6-A928-29A65AF9B61E}" presName="dummy4b" presStyleCnt="0"/>
      <dgm:spPr/>
    </dgm:pt>
    <dgm:pt modelId="{80C56245-79A6-4222-AFB2-00D7086835A8}" type="pres">
      <dgm:prSet presAssocID="{43B7DFE8-98F2-4AF6-A928-29A65AF9B61E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DACB2AED-1AD7-461B-9D1D-8A6A4145EED2}" type="pres">
      <dgm:prSet presAssocID="{43B7DFE8-98F2-4AF6-A928-29A65AF9B61E}" presName="wedge5" presStyleLbl="node1" presStyleIdx="4" presStyleCnt="5"/>
      <dgm:spPr/>
    </dgm:pt>
    <dgm:pt modelId="{7B873976-A037-4957-93DF-9E6B5D9BD09E}" type="pres">
      <dgm:prSet presAssocID="{43B7DFE8-98F2-4AF6-A928-29A65AF9B61E}" presName="dummy5a" presStyleCnt="0"/>
      <dgm:spPr/>
    </dgm:pt>
    <dgm:pt modelId="{202433A9-1628-4BD7-91EE-04047901C7B5}" type="pres">
      <dgm:prSet presAssocID="{43B7DFE8-98F2-4AF6-A928-29A65AF9B61E}" presName="dummy5b" presStyleCnt="0"/>
      <dgm:spPr/>
    </dgm:pt>
    <dgm:pt modelId="{601776CA-815E-4A7A-9AFE-ADADFDFEB9C0}" type="pres">
      <dgm:prSet presAssocID="{43B7DFE8-98F2-4AF6-A928-29A65AF9B61E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149DF963-1D1B-4867-92CC-91D19F8F3FB0}" type="pres">
      <dgm:prSet presAssocID="{836DA665-F470-4CD7-85D1-09F6DCE08347}" presName="arrowWedge1" presStyleLbl="fgSibTrans2D1" presStyleIdx="0" presStyleCnt="5"/>
      <dgm:spPr/>
    </dgm:pt>
    <dgm:pt modelId="{98DD0C52-2C22-435C-8F7D-A76F0EBD48F5}" type="pres">
      <dgm:prSet presAssocID="{EA81F9EC-2F89-4238-830B-BB38E24386ED}" presName="arrowWedge2" presStyleLbl="fgSibTrans2D1" presStyleIdx="1" presStyleCnt="5"/>
      <dgm:spPr/>
    </dgm:pt>
    <dgm:pt modelId="{80060CBB-B6EF-4C35-99CA-7F7A9897F300}" type="pres">
      <dgm:prSet presAssocID="{4C570D70-0D3D-4653-B0B1-6B517C05443B}" presName="arrowWedge3" presStyleLbl="fgSibTrans2D1" presStyleIdx="2" presStyleCnt="5"/>
      <dgm:spPr/>
    </dgm:pt>
    <dgm:pt modelId="{F663EEC2-1A02-4A02-AC99-56F9C1D85702}" type="pres">
      <dgm:prSet presAssocID="{48117251-B361-43C1-81EF-431CF12CD595}" presName="arrowWedge4" presStyleLbl="fgSibTrans2D1" presStyleIdx="3" presStyleCnt="5"/>
      <dgm:spPr/>
    </dgm:pt>
    <dgm:pt modelId="{48575F61-2D60-4955-9CBF-3A51F43834FA}" type="pres">
      <dgm:prSet presAssocID="{FFE17546-B914-4AED-A71F-50EA98D64EBD}" presName="arrowWedge5" presStyleLbl="fgSibTrans2D1" presStyleIdx="4" presStyleCnt="5"/>
      <dgm:spPr/>
    </dgm:pt>
  </dgm:ptLst>
  <dgm:cxnLst>
    <dgm:cxn modelId="{07802239-90AD-4323-83BE-B57DE95F5CEF}" srcId="{43B7DFE8-98F2-4AF6-A928-29A65AF9B61E}" destId="{9D86B011-F83D-4AC0-8DA9-4D8FAAD24747}" srcOrd="4" destOrd="0" parTransId="{1AA2883C-B5AC-4D67-8C23-8D9AE8FD8A43}" sibTransId="{FFE17546-B914-4AED-A71F-50EA98D64EBD}"/>
    <dgm:cxn modelId="{F249CE48-E07E-4B9F-B240-4AF86150B853}" type="presOf" srcId="{0B2400CC-D8EB-4965-87C0-7FF282C2BCD8}" destId="{13631643-3535-4955-A13A-16B08CDDEAD3}" srcOrd="0" destOrd="0" presId="urn:microsoft.com/office/officeart/2005/8/layout/cycle8"/>
    <dgm:cxn modelId="{B7C67B74-3824-44AF-AA91-36F58140E6C7}" type="presOf" srcId="{2B6F4AE1-9419-4E44-9B20-9A9CA1102176}" destId="{ED6D799A-4FC0-4687-A7DC-761556C6AF39}" srcOrd="0" destOrd="0" presId="urn:microsoft.com/office/officeart/2005/8/layout/cycle8"/>
    <dgm:cxn modelId="{2FDE5955-225D-4299-8D8C-51E7B7043F87}" type="presOf" srcId="{7EAED923-42FA-4FB3-8975-21AB92D1EE54}" destId="{80C56245-79A6-4222-AFB2-00D7086835A8}" srcOrd="1" destOrd="0" presId="urn:microsoft.com/office/officeart/2005/8/layout/cycle8"/>
    <dgm:cxn modelId="{7F320C83-EB04-45B7-B6C2-407E18EA44D9}" type="presOf" srcId="{9D86B011-F83D-4AC0-8DA9-4D8FAAD24747}" destId="{DACB2AED-1AD7-461B-9D1D-8A6A4145EED2}" srcOrd="0" destOrd="0" presId="urn:microsoft.com/office/officeart/2005/8/layout/cycle8"/>
    <dgm:cxn modelId="{689C7896-C0F3-4569-A890-B7D826E6FE9A}" type="presOf" srcId="{73AAC197-6E87-4B12-95DF-DD1C67800A8F}" destId="{A52E8241-72AC-4EF0-A975-1D79F7C90161}" srcOrd="1" destOrd="0" presId="urn:microsoft.com/office/officeart/2005/8/layout/cycle8"/>
    <dgm:cxn modelId="{7A871F9D-11F9-4AD0-80D3-5AFD162FDBF4}" type="presOf" srcId="{7EAED923-42FA-4FB3-8975-21AB92D1EE54}" destId="{F8F3BB0B-72ED-41F1-A662-90E2742C388F}" srcOrd="0" destOrd="0" presId="urn:microsoft.com/office/officeart/2005/8/layout/cycle8"/>
    <dgm:cxn modelId="{F25A76A9-9BCD-48D6-98AB-FA0B5FCDBA74}" type="presOf" srcId="{0B2400CC-D8EB-4965-87C0-7FF282C2BCD8}" destId="{D7845E95-D045-4CF2-BB28-9F51E38FBD29}" srcOrd="1" destOrd="0" presId="urn:microsoft.com/office/officeart/2005/8/layout/cycle8"/>
    <dgm:cxn modelId="{99A8DDB5-D978-4E81-97D1-8E0D4CD26B51}" type="presOf" srcId="{73AAC197-6E87-4B12-95DF-DD1C67800A8F}" destId="{93F72D28-C1A7-4F59-9B5B-E29C44989CB0}" srcOrd="0" destOrd="0" presId="urn:microsoft.com/office/officeart/2005/8/layout/cycle8"/>
    <dgm:cxn modelId="{EAF527BA-1150-4BE8-8485-69D8AE51D926}" srcId="{43B7DFE8-98F2-4AF6-A928-29A65AF9B61E}" destId="{0B2400CC-D8EB-4965-87C0-7FF282C2BCD8}" srcOrd="2" destOrd="0" parTransId="{34A04A29-AEA5-4B9C-BF3D-D31C82C1EFAB}" sibTransId="{4C570D70-0D3D-4653-B0B1-6B517C05443B}"/>
    <dgm:cxn modelId="{840BBDC8-9C1A-495F-B6A3-B86F061DF602}" srcId="{43B7DFE8-98F2-4AF6-A928-29A65AF9B61E}" destId="{2B6F4AE1-9419-4E44-9B20-9A9CA1102176}" srcOrd="1" destOrd="0" parTransId="{2D3AA273-49A1-4FF7-A711-C32DB1A7AA39}" sibTransId="{EA81F9EC-2F89-4238-830B-BB38E24386ED}"/>
    <dgm:cxn modelId="{FCF043D1-C0EA-4403-BE94-396FFE242F10}" srcId="{43B7DFE8-98F2-4AF6-A928-29A65AF9B61E}" destId="{7EAED923-42FA-4FB3-8975-21AB92D1EE54}" srcOrd="3" destOrd="0" parTransId="{38CA9BD5-BF69-45C0-8E44-F27843C79CB5}" sibTransId="{48117251-B361-43C1-81EF-431CF12CD595}"/>
    <dgm:cxn modelId="{4AA6BED5-DD59-4376-A5D4-EF892407CD70}" type="presOf" srcId="{43B7DFE8-98F2-4AF6-A928-29A65AF9B61E}" destId="{B35B68BD-4D06-40BF-BBFC-E25BECD63C89}" srcOrd="0" destOrd="0" presId="urn:microsoft.com/office/officeart/2005/8/layout/cycle8"/>
    <dgm:cxn modelId="{A4B6BEDA-198D-485F-A58F-4645AA0F9B87}" type="presOf" srcId="{2B6F4AE1-9419-4E44-9B20-9A9CA1102176}" destId="{987B9101-E70C-42C4-AFD6-44B2ECC69D52}" srcOrd="1" destOrd="0" presId="urn:microsoft.com/office/officeart/2005/8/layout/cycle8"/>
    <dgm:cxn modelId="{D83FDEF3-D9C3-4B92-8401-B00F2D2D7281}" type="presOf" srcId="{9D86B011-F83D-4AC0-8DA9-4D8FAAD24747}" destId="{601776CA-815E-4A7A-9AFE-ADADFDFEB9C0}" srcOrd="1" destOrd="0" presId="urn:microsoft.com/office/officeart/2005/8/layout/cycle8"/>
    <dgm:cxn modelId="{DCDC04FB-66AF-4325-BB1F-58992675C7B7}" srcId="{43B7DFE8-98F2-4AF6-A928-29A65AF9B61E}" destId="{73AAC197-6E87-4B12-95DF-DD1C67800A8F}" srcOrd="0" destOrd="0" parTransId="{67071464-9BD8-4ABE-9BE5-84D2F3DAA06B}" sibTransId="{836DA665-F470-4CD7-85D1-09F6DCE08347}"/>
    <dgm:cxn modelId="{987BE65D-CAF4-4317-A363-D43FA3BC8F8F}" type="presParOf" srcId="{B35B68BD-4D06-40BF-BBFC-E25BECD63C89}" destId="{93F72D28-C1A7-4F59-9B5B-E29C44989CB0}" srcOrd="0" destOrd="0" presId="urn:microsoft.com/office/officeart/2005/8/layout/cycle8"/>
    <dgm:cxn modelId="{32A34FDC-083F-4112-B170-A9D2F03935AF}" type="presParOf" srcId="{B35B68BD-4D06-40BF-BBFC-E25BECD63C89}" destId="{5C43BB6F-F83E-4A48-8F45-50AE0156F737}" srcOrd="1" destOrd="0" presId="urn:microsoft.com/office/officeart/2005/8/layout/cycle8"/>
    <dgm:cxn modelId="{F5807F6C-CCDD-4337-A25F-FA19EA07E9BF}" type="presParOf" srcId="{B35B68BD-4D06-40BF-BBFC-E25BECD63C89}" destId="{70940356-E2ED-4DE5-BB29-6CB27AE8BAA8}" srcOrd="2" destOrd="0" presId="urn:microsoft.com/office/officeart/2005/8/layout/cycle8"/>
    <dgm:cxn modelId="{26EE6926-903D-4DB9-942A-3877AFD72164}" type="presParOf" srcId="{B35B68BD-4D06-40BF-BBFC-E25BECD63C89}" destId="{A52E8241-72AC-4EF0-A975-1D79F7C90161}" srcOrd="3" destOrd="0" presId="urn:microsoft.com/office/officeart/2005/8/layout/cycle8"/>
    <dgm:cxn modelId="{7EDCD78C-CF1A-4A46-9BCA-309C7611B46A}" type="presParOf" srcId="{B35B68BD-4D06-40BF-BBFC-E25BECD63C89}" destId="{ED6D799A-4FC0-4687-A7DC-761556C6AF39}" srcOrd="4" destOrd="0" presId="urn:microsoft.com/office/officeart/2005/8/layout/cycle8"/>
    <dgm:cxn modelId="{5E7FC001-4349-40FA-9DFC-FAB34BE1448F}" type="presParOf" srcId="{B35B68BD-4D06-40BF-BBFC-E25BECD63C89}" destId="{A00B4767-E55E-425A-B55E-6DF2C271FE91}" srcOrd="5" destOrd="0" presId="urn:microsoft.com/office/officeart/2005/8/layout/cycle8"/>
    <dgm:cxn modelId="{EF987FAF-D73A-4E3D-837E-B1B00AFCEF52}" type="presParOf" srcId="{B35B68BD-4D06-40BF-BBFC-E25BECD63C89}" destId="{716F5FE9-9D7B-429B-8BFB-C8E7110AB839}" srcOrd="6" destOrd="0" presId="urn:microsoft.com/office/officeart/2005/8/layout/cycle8"/>
    <dgm:cxn modelId="{215F1150-618B-4224-A4D2-45DAF84FC151}" type="presParOf" srcId="{B35B68BD-4D06-40BF-BBFC-E25BECD63C89}" destId="{987B9101-E70C-42C4-AFD6-44B2ECC69D52}" srcOrd="7" destOrd="0" presId="urn:microsoft.com/office/officeart/2005/8/layout/cycle8"/>
    <dgm:cxn modelId="{6875C490-EC60-4EEF-8467-7522073E08CF}" type="presParOf" srcId="{B35B68BD-4D06-40BF-BBFC-E25BECD63C89}" destId="{13631643-3535-4955-A13A-16B08CDDEAD3}" srcOrd="8" destOrd="0" presId="urn:microsoft.com/office/officeart/2005/8/layout/cycle8"/>
    <dgm:cxn modelId="{18755A9A-90E9-4C4E-8B83-4F97DB644971}" type="presParOf" srcId="{B35B68BD-4D06-40BF-BBFC-E25BECD63C89}" destId="{262D5E1D-2534-4E43-A7FA-DF6518C59875}" srcOrd="9" destOrd="0" presId="urn:microsoft.com/office/officeart/2005/8/layout/cycle8"/>
    <dgm:cxn modelId="{0EBDE92E-64CE-4D54-AB4D-182C7C07B554}" type="presParOf" srcId="{B35B68BD-4D06-40BF-BBFC-E25BECD63C89}" destId="{592465E5-E87D-4B34-8F17-026C9EE0EFCC}" srcOrd="10" destOrd="0" presId="urn:microsoft.com/office/officeart/2005/8/layout/cycle8"/>
    <dgm:cxn modelId="{2B30D1D5-30C4-4ED6-A539-E76A4DE198DE}" type="presParOf" srcId="{B35B68BD-4D06-40BF-BBFC-E25BECD63C89}" destId="{D7845E95-D045-4CF2-BB28-9F51E38FBD29}" srcOrd="11" destOrd="0" presId="urn:microsoft.com/office/officeart/2005/8/layout/cycle8"/>
    <dgm:cxn modelId="{9D960F26-4F9E-4C36-8947-45D91968C334}" type="presParOf" srcId="{B35B68BD-4D06-40BF-BBFC-E25BECD63C89}" destId="{F8F3BB0B-72ED-41F1-A662-90E2742C388F}" srcOrd="12" destOrd="0" presId="urn:microsoft.com/office/officeart/2005/8/layout/cycle8"/>
    <dgm:cxn modelId="{4D9D8816-7A67-4C78-90EE-DFA8B4250E7F}" type="presParOf" srcId="{B35B68BD-4D06-40BF-BBFC-E25BECD63C89}" destId="{4853ABAD-BB5E-4678-92F1-21F7375BF924}" srcOrd="13" destOrd="0" presId="urn:microsoft.com/office/officeart/2005/8/layout/cycle8"/>
    <dgm:cxn modelId="{298368FC-B98B-4596-8DA5-CCE0C6397D9C}" type="presParOf" srcId="{B35B68BD-4D06-40BF-BBFC-E25BECD63C89}" destId="{049F08FF-9AC2-4C59-9963-FC9D394C7482}" srcOrd="14" destOrd="0" presId="urn:microsoft.com/office/officeart/2005/8/layout/cycle8"/>
    <dgm:cxn modelId="{CF53E2FB-6838-4BD2-B93F-794E73933FE3}" type="presParOf" srcId="{B35B68BD-4D06-40BF-BBFC-E25BECD63C89}" destId="{80C56245-79A6-4222-AFB2-00D7086835A8}" srcOrd="15" destOrd="0" presId="urn:microsoft.com/office/officeart/2005/8/layout/cycle8"/>
    <dgm:cxn modelId="{20B4D626-CC25-4361-893F-3672A1CCA4D3}" type="presParOf" srcId="{B35B68BD-4D06-40BF-BBFC-E25BECD63C89}" destId="{DACB2AED-1AD7-461B-9D1D-8A6A4145EED2}" srcOrd="16" destOrd="0" presId="urn:microsoft.com/office/officeart/2005/8/layout/cycle8"/>
    <dgm:cxn modelId="{6B016F17-FECE-4700-A8E6-B7C0EDAE6768}" type="presParOf" srcId="{B35B68BD-4D06-40BF-BBFC-E25BECD63C89}" destId="{7B873976-A037-4957-93DF-9E6B5D9BD09E}" srcOrd="17" destOrd="0" presId="urn:microsoft.com/office/officeart/2005/8/layout/cycle8"/>
    <dgm:cxn modelId="{74D1E4D9-4B88-4103-A063-95C9FE4D6B2B}" type="presParOf" srcId="{B35B68BD-4D06-40BF-BBFC-E25BECD63C89}" destId="{202433A9-1628-4BD7-91EE-04047901C7B5}" srcOrd="18" destOrd="0" presId="urn:microsoft.com/office/officeart/2005/8/layout/cycle8"/>
    <dgm:cxn modelId="{64F01C1F-64CE-4A7D-9AB9-1B313D4088C9}" type="presParOf" srcId="{B35B68BD-4D06-40BF-BBFC-E25BECD63C89}" destId="{601776CA-815E-4A7A-9AFE-ADADFDFEB9C0}" srcOrd="19" destOrd="0" presId="urn:microsoft.com/office/officeart/2005/8/layout/cycle8"/>
    <dgm:cxn modelId="{0FBF3460-079A-49FC-86F0-F37468D43F53}" type="presParOf" srcId="{B35B68BD-4D06-40BF-BBFC-E25BECD63C89}" destId="{149DF963-1D1B-4867-92CC-91D19F8F3FB0}" srcOrd="20" destOrd="0" presId="urn:microsoft.com/office/officeart/2005/8/layout/cycle8"/>
    <dgm:cxn modelId="{D2323959-9175-4231-928E-198C8BC28675}" type="presParOf" srcId="{B35B68BD-4D06-40BF-BBFC-E25BECD63C89}" destId="{98DD0C52-2C22-435C-8F7D-A76F0EBD48F5}" srcOrd="21" destOrd="0" presId="urn:microsoft.com/office/officeart/2005/8/layout/cycle8"/>
    <dgm:cxn modelId="{A478E864-B0DB-4B4B-AC61-B1DB08C106A2}" type="presParOf" srcId="{B35B68BD-4D06-40BF-BBFC-E25BECD63C89}" destId="{80060CBB-B6EF-4C35-99CA-7F7A9897F300}" srcOrd="22" destOrd="0" presId="urn:microsoft.com/office/officeart/2005/8/layout/cycle8"/>
    <dgm:cxn modelId="{0A4EEF87-3A3A-417B-BB4B-9D26A5AF08B6}" type="presParOf" srcId="{B35B68BD-4D06-40BF-BBFC-E25BECD63C89}" destId="{F663EEC2-1A02-4A02-AC99-56F9C1D85702}" srcOrd="23" destOrd="0" presId="urn:microsoft.com/office/officeart/2005/8/layout/cycle8"/>
    <dgm:cxn modelId="{F21450A5-1FB9-4A83-9811-AAF6155B12DE}" type="presParOf" srcId="{B35B68BD-4D06-40BF-BBFC-E25BECD63C89}" destId="{48575F61-2D60-4955-9CBF-3A51F43834FA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72D28-C1A7-4F59-9B5B-E29C44989CB0}">
      <dsp:nvSpPr>
        <dsp:cNvPr id="0" name=""/>
        <dsp:cNvSpPr/>
      </dsp:nvSpPr>
      <dsp:spPr>
        <a:xfrm>
          <a:off x="1177001" y="321076"/>
          <a:ext cx="4357101" cy="4357101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PE" sz="1600" kern="1200"/>
            <a:t>VAD</a:t>
          </a:r>
          <a:endParaRPr lang="en-US" sz="1600" kern="1200"/>
        </a:p>
      </dsp:txBody>
      <dsp:txXfrm>
        <a:off x="3449956" y="1053484"/>
        <a:ext cx="1400496" cy="933664"/>
      </dsp:txXfrm>
    </dsp:sp>
    <dsp:sp modelId="{ED6D799A-4FC0-4687-A7DC-761556C6AF39}">
      <dsp:nvSpPr>
        <dsp:cNvPr id="0" name=""/>
        <dsp:cNvSpPr/>
      </dsp:nvSpPr>
      <dsp:spPr>
        <a:xfrm>
          <a:off x="1214348" y="437266"/>
          <a:ext cx="4357101" cy="4357101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PE" sz="1600" kern="1200"/>
            <a:t>POTENCIA</a:t>
          </a:r>
          <a:endParaRPr lang="en-US" sz="1600" kern="1200"/>
        </a:p>
      </dsp:txBody>
      <dsp:txXfrm>
        <a:off x="4020529" y="2428046"/>
        <a:ext cx="1296756" cy="1037405"/>
      </dsp:txXfrm>
    </dsp:sp>
    <dsp:sp modelId="{13631643-3535-4955-A13A-16B08CDDEAD3}">
      <dsp:nvSpPr>
        <dsp:cNvPr id="0" name=""/>
        <dsp:cNvSpPr/>
      </dsp:nvSpPr>
      <dsp:spPr>
        <a:xfrm>
          <a:off x="1115795" y="508847"/>
          <a:ext cx="4357101" cy="4357101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PE" sz="1600" kern="1200"/>
            <a:t>ENERGÍA</a:t>
          </a:r>
          <a:endParaRPr lang="en-US" sz="1600" kern="1200"/>
        </a:p>
      </dsp:txBody>
      <dsp:txXfrm>
        <a:off x="2671902" y="3569191"/>
        <a:ext cx="1244886" cy="1141145"/>
      </dsp:txXfrm>
    </dsp:sp>
    <dsp:sp modelId="{F8F3BB0B-72ED-41F1-A662-90E2742C388F}">
      <dsp:nvSpPr>
        <dsp:cNvPr id="0" name=""/>
        <dsp:cNvSpPr/>
      </dsp:nvSpPr>
      <dsp:spPr>
        <a:xfrm>
          <a:off x="1017241" y="437266"/>
          <a:ext cx="4357101" cy="4357101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PE" sz="1600" kern="1200"/>
            <a:t>PEAJES DE TRANSMISIÓN</a:t>
          </a:r>
          <a:endParaRPr lang="en-US" sz="1600" kern="1200"/>
        </a:p>
      </dsp:txBody>
      <dsp:txXfrm>
        <a:off x="1271405" y="2428046"/>
        <a:ext cx="1296756" cy="1037405"/>
      </dsp:txXfrm>
    </dsp:sp>
    <dsp:sp modelId="{DACB2AED-1AD7-461B-9D1D-8A6A4145EED2}">
      <dsp:nvSpPr>
        <dsp:cNvPr id="0" name=""/>
        <dsp:cNvSpPr/>
      </dsp:nvSpPr>
      <dsp:spPr>
        <a:xfrm>
          <a:off x="1054588" y="321076"/>
          <a:ext cx="4357101" cy="4357101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PE" sz="1600" kern="1200"/>
            <a:t>CARGOS ADICIONALES</a:t>
          </a:r>
          <a:endParaRPr lang="en-US" sz="1600" kern="1200"/>
        </a:p>
      </dsp:txBody>
      <dsp:txXfrm>
        <a:off x="1738238" y="1053484"/>
        <a:ext cx="1400496" cy="933664"/>
      </dsp:txXfrm>
    </dsp:sp>
    <dsp:sp modelId="{149DF963-1D1B-4867-92CC-91D19F8F3FB0}">
      <dsp:nvSpPr>
        <dsp:cNvPr id="0" name=""/>
        <dsp:cNvSpPr/>
      </dsp:nvSpPr>
      <dsp:spPr>
        <a:xfrm>
          <a:off x="907071" y="51351"/>
          <a:ext cx="4896551" cy="4896551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D0C52-2C22-435C-8F7D-A76F0EBD48F5}">
      <dsp:nvSpPr>
        <dsp:cNvPr id="0" name=""/>
        <dsp:cNvSpPr/>
      </dsp:nvSpPr>
      <dsp:spPr>
        <a:xfrm>
          <a:off x="944924" y="167502"/>
          <a:ext cx="4896551" cy="4896551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60CBB-B6EF-4C35-99CA-7F7A9897F300}">
      <dsp:nvSpPr>
        <dsp:cNvPr id="0" name=""/>
        <dsp:cNvSpPr/>
      </dsp:nvSpPr>
      <dsp:spPr>
        <a:xfrm>
          <a:off x="846069" y="239302"/>
          <a:ext cx="4896551" cy="4896551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3EEC2-1A02-4A02-AC99-56F9C1D85702}">
      <dsp:nvSpPr>
        <dsp:cNvPr id="0" name=""/>
        <dsp:cNvSpPr/>
      </dsp:nvSpPr>
      <dsp:spPr>
        <a:xfrm>
          <a:off x="747215" y="167502"/>
          <a:ext cx="4896551" cy="4896551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75F61-2D60-4955-9CBF-3A51F43834FA}">
      <dsp:nvSpPr>
        <dsp:cNvPr id="0" name=""/>
        <dsp:cNvSpPr/>
      </dsp:nvSpPr>
      <dsp:spPr>
        <a:xfrm>
          <a:off x="785067" y="51351"/>
          <a:ext cx="4896551" cy="4896551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A647D-3FFB-42DD-AD9D-D3BE69B7F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9DD3CA-2BEB-4C3D-96BF-F504E3644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9AB4CA-56ED-49DD-B65C-4C4FBF98C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043-52C4-4A42-BE36-A089648B520A}" type="datetimeFigureOut">
              <a:rPr lang="es-PE" smtClean="0"/>
              <a:t>28/08/2020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1E5605-942C-4702-8940-D10AFB812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B5CEC2-9553-4AE2-B9B9-60ACB0281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82C6-135F-47B6-9C91-147E35F918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06595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C837B1-2729-436A-8376-E0CF61A0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6400C65-BE4C-4058-8EDA-250DBFFF9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D325E1-3CAC-4BC6-A778-03D43224D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043-52C4-4A42-BE36-A089648B520A}" type="datetimeFigureOut">
              <a:rPr lang="es-PE" smtClean="0"/>
              <a:t>28/08/2020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0FD7DA-F241-4E9B-B678-334EE86E3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CC1172-DC28-4B9C-8A4B-257906503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82C6-135F-47B6-9C91-147E35F918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835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1E5DF0-AB7F-457C-AD61-8488D04AD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DBC839-D851-4B0F-9A8D-5E0C3ED32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95F6F6-BFB0-4E9A-9026-1780A9589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043-52C4-4A42-BE36-A089648B520A}" type="datetimeFigureOut">
              <a:rPr lang="es-PE" smtClean="0"/>
              <a:t>28/08/2020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B6E9EC-DF0A-4C4C-9BE9-0BC13C53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EA61D8-DF3D-41CF-8588-7D8CA145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82C6-135F-47B6-9C91-147E35F918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092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11BDB6-FFA5-404D-A893-AB9945630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A2B9C6-F716-4F75-BF39-93A50A64B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51ACC3-C364-40E2-A422-3DA617E1E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043-52C4-4A42-BE36-A089648B520A}" type="datetimeFigureOut">
              <a:rPr lang="es-PE" smtClean="0"/>
              <a:t>28/08/2020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E58686-16F4-45DB-9873-4C22F5F3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EBE28C-70C0-43DD-B74C-ECACF0F0E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82C6-135F-47B6-9C91-147E35F918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957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DB31A-8119-43C8-A09B-FB6267A75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934727-6BE7-43E7-A6D2-4B9227E28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D3749F-BB1C-4922-B696-D06445739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043-52C4-4A42-BE36-A089648B520A}" type="datetimeFigureOut">
              <a:rPr lang="es-PE" smtClean="0"/>
              <a:t>28/08/2020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E8D109-35A5-4ADC-876B-7D40F6AE2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1D7AB-8702-4EF4-A7C1-3B5CB35CE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82C6-135F-47B6-9C91-147E35F918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498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C611D9-CB8F-4B91-B890-6BFD1F171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DA6219-2D6F-4C68-82B6-906980A6C7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04FC6A-01C1-4DC8-A074-D620D7D6F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D8CE38-E54E-4847-B762-E16A5116E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043-52C4-4A42-BE36-A089648B520A}" type="datetimeFigureOut">
              <a:rPr lang="es-PE" smtClean="0"/>
              <a:t>28/08/2020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1CB31B-C0CC-4E57-91E2-0071B3180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68C988-E318-4F7C-A321-1F8228F51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82C6-135F-47B6-9C91-147E35F918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895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EF55EF-295B-4B64-9C70-DFC8FD7B8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62325B-69F8-48A4-9DBF-FE10EBB0F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E295BF-CDF9-4A60-AA39-C72F7424E7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12CA4E6-37AD-4E14-AA37-87B015878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3F602B-D5EE-4954-9CB2-ED2260C1A1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B2B8662-E431-4E85-B6CB-25F9A5B61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043-52C4-4A42-BE36-A089648B520A}" type="datetimeFigureOut">
              <a:rPr lang="es-PE" smtClean="0"/>
              <a:t>28/08/2020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215DFD-2CAD-4459-8BB7-710EBF0B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8C2D498-C619-4834-8CA9-48CFAF497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82C6-135F-47B6-9C91-147E35F918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234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931BD-3501-4D87-BDA7-238B8960B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2223DC-04CB-4240-9470-8917C1D87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043-52C4-4A42-BE36-A089648B520A}" type="datetimeFigureOut">
              <a:rPr lang="es-PE" smtClean="0"/>
              <a:t>28/08/2020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57DB5C-80F0-471A-AAB5-A9C78E2B1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1FF2F3-277C-4E59-BAAB-F7B5A9E35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82C6-135F-47B6-9C91-147E35F918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7143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6D29853-7A66-497D-9F2C-1D80CC89F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043-52C4-4A42-BE36-A089648B520A}" type="datetimeFigureOut">
              <a:rPr lang="es-PE" smtClean="0"/>
              <a:t>28/08/2020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6E91B6F-7ED0-424F-AA77-4D90FDAB1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C536922-EB36-4F41-90E8-A636319DE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82C6-135F-47B6-9C91-147E35F918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435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1D8529-80E6-4CEE-8146-1DA7E4B1A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DB319F-5894-4116-AB96-104A389C4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EB3C45-CF2D-40C6-AA89-3F861A93D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A7F481-5C17-4B70-B0EA-0A8AE5A5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043-52C4-4A42-BE36-A089648B520A}" type="datetimeFigureOut">
              <a:rPr lang="es-PE" smtClean="0"/>
              <a:t>28/08/2020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EE41FB-B8A4-4140-AF04-8F58735D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42EF28-4BCF-4417-A13D-55B5A4049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82C6-135F-47B6-9C91-147E35F918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940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170D2-BAC7-4B30-BA1F-A8E42C6EC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2FFA644-6468-4BB2-9CEE-5BE97E123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1080DD-8749-436B-B770-02E7FF3AF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457D3B-DD74-4A2B-B6FF-D27245FB1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9043-52C4-4A42-BE36-A089648B520A}" type="datetimeFigureOut">
              <a:rPr lang="es-PE" smtClean="0"/>
              <a:t>28/08/2020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7A34F1-327E-41EC-B7C2-37918D4E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5E786D8-54F8-4B8F-A22B-7A586319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482C6-135F-47B6-9C91-147E35F918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572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9D3A18C-9533-41EC-A2E1-F79B9478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64B5D2-1E69-42AE-B2F8-3F70FED90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AD7938-1D5B-4A23-AB71-E6C53CFEE0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29043-52C4-4A42-BE36-A089648B520A}" type="datetimeFigureOut">
              <a:rPr lang="es-PE" smtClean="0"/>
              <a:t>28/08/2020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BC5E3-446C-416B-B417-4C85D8360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45B24C-61F9-4CC5-A1BF-832FBE2EF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482C6-135F-47B6-9C91-147E35F918C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93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62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 descr="Imagen que contiene texto, cuarto, recamara, refrigerador&#10;&#10;Descripción generada automáticamente">
            <a:extLst>
              <a:ext uri="{FF2B5EF4-FFF2-40B4-BE49-F238E27FC236}">
                <a16:creationId xmlns:a16="http://schemas.microsoft.com/office/drawing/2014/main" id="{A4AEE2FD-FC3B-4847-9E4B-B9951635B4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5" r="-1" b="-1"/>
          <a:stretch/>
        </p:blipFill>
        <p:spPr>
          <a:xfrm>
            <a:off x="-2" y="10"/>
            <a:ext cx="8668512" cy="6857990"/>
          </a:xfrm>
          <a:prstGeom prst="rect">
            <a:avLst/>
          </a:prstGeom>
        </p:spPr>
      </p:pic>
      <p:sp>
        <p:nvSpPr>
          <p:cNvPr id="75" name="Rectangle 64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0BCE95-8FAF-462A-951A-66202668B3F0}"/>
              </a:ext>
            </a:extLst>
          </p:cNvPr>
          <p:cNvSpPr txBox="1"/>
          <p:nvPr/>
        </p:nvSpPr>
        <p:spPr>
          <a:xfrm>
            <a:off x="7848600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MERCADO ELÉCTRICO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637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C58BC5E-E27D-44A1-8C74-503792D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3224" y="1143000"/>
            <a:ext cx="0" cy="45720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58B801DE-5274-4391-A985-41076AD152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42" r="1" b="5013"/>
          <a:stretch/>
        </p:blipFill>
        <p:spPr>
          <a:xfrm>
            <a:off x="1061565" y="840509"/>
            <a:ext cx="10324200" cy="4703077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742C0B6-2E31-4ED1-937E-2A13D22A6CCD}"/>
              </a:ext>
            </a:extLst>
          </p:cNvPr>
          <p:cNvSpPr/>
          <p:nvPr/>
        </p:nvSpPr>
        <p:spPr>
          <a:xfrm>
            <a:off x="1374453" y="5934670"/>
            <a:ext cx="96984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DEMANDA REDUCIDA HISTÓRICA</a:t>
            </a:r>
            <a:endParaRPr lang="es-E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8894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807A974-0044-48FC-968C-30CE987E7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0523"/>
            <a:ext cx="6891187" cy="413230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5493CFF-E43B-4B10-ACE1-C8A124662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0"/>
            <a:ext cx="4062127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FC2FF3-1279-4234-ABD9-CD70950CD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5991" y="402672"/>
            <a:ext cx="3629890" cy="2629937"/>
          </a:xfrm>
        </p:spPr>
        <p:txBody>
          <a:bodyPr anchor="b">
            <a:normAutofit fontScale="90000"/>
          </a:bodyPr>
          <a:lstStyle/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s-P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A.COVID: NO IBA TAN BIEN</a:t>
            </a:r>
            <a:br>
              <a:rPr lang="es-PE" sz="2000" dirty="0">
                <a:solidFill>
                  <a:schemeClr val="bg1"/>
                </a:solidFill>
              </a:rPr>
            </a:br>
            <a:r>
              <a:rPr lang="es-PE" sz="2000" dirty="0">
                <a:solidFill>
                  <a:schemeClr val="bg1"/>
                </a:solidFill>
              </a:rPr>
              <a:t>- CRECIMIENTO CONSERVADOR DE DEMANDA</a:t>
            </a:r>
            <a:br>
              <a:rPr lang="es-PE" sz="2000" dirty="0">
                <a:solidFill>
                  <a:schemeClr val="bg1"/>
                </a:solidFill>
              </a:rPr>
            </a:br>
            <a:r>
              <a:rPr lang="es-PE" sz="2000" dirty="0">
                <a:solidFill>
                  <a:schemeClr val="bg1"/>
                </a:solidFill>
              </a:rPr>
              <a:t>- SOBRE OFERTA DE GENERACIÓN (HASTA APROX. 2023)</a:t>
            </a:r>
            <a:br>
              <a:rPr lang="es-PE" sz="2000" dirty="0">
                <a:solidFill>
                  <a:schemeClr val="bg1"/>
                </a:solidFill>
              </a:rPr>
            </a:br>
            <a:r>
              <a:rPr lang="es-PE" sz="2000" dirty="0">
                <a:solidFill>
                  <a:schemeClr val="bg1"/>
                </a:solidFill>
              </a:rPr>
              <a:t>- COSTOS MARGINALES BAJOS</a:t>
            </a:r>
            <a:br>
              <a:rPr lang="es-PE" sz="2000" dirty="0">
                <a:solidFill>
                  <a:schemeClr val="bg1"/>
                </a:solidFill>
              </a:rPr>
            </a:br>
            <a:r>
              <a:rPr lang="es-PE" sz="2000" dirty="0">
                <a:solidFill>
                  <a:schemeClr val="bg1"/>
                </a:solidFill>
              </a:rPr>
              <a:t>- LUCHA COMERCIAL ENTRE SUMINISTRADORES</a:t>
            </a:r>
            <a:br>
              <a:rPr lang="es-PE" sz="2000" dirty="0">
                <a:solidFill>
                  <a:schemeClr val="bg1"/>
                </a:solidFill>
              </a:rPr>
            </a:br>
            <a:r>
              <a:rPr lang="es-PE" sz="2000" dirty="0">
                <a:solidFill>
                  <a:schemeClr val="bg1"/>
                </a:solidFill>
              </a:rPr>
              <a:t>- AUMENTO DE TARIFAS ELECTRICAS (I.E. PRIMA RER)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4ECBBAE-902B-43B8-A49E-F502223CAB68}"/>
              </a:ext>
            </a:extLst>
          </p:cNvPr>
          <p:cNvSpPr txBox="1">
            <a:spLocks/>
          </p:cNvSpPr>
          <p:nvPr/>
        </p:nvSpPr>
        <p:spPr>
          <a:xfrm>
            <a:off x="8345991" y="3429000"/>
            <a:ext cx="3629890" cy="26299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s-PE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D.COVID: MAL</a:t>
            </a:r>
            <a:br>
              <a:rPr lang="es-PE" sz="2000" dirty="0">
                <a:solidFill>
                  <a:schemeClr val="bg1"/>
                </a:solidFill>
              </a:rPr>
            </a:br>
            <a:r>
              <a:rPr lang="es-PE" sz="2000" dirty="0">
                <a:solidFill>
                  <a:schemeClr val="bg1"/>
                </a:solidFill>
              </a:rPr>
              <a:t>- DRÁSTICA REDUCCIÓN DE LA DEMANDA</a:t>
            </a:r>
            <a:br>
              <a:rPr lang="es-PE" sz="2000" dirty="0">
                <a:solidFill>
                  <a:schemeClr val="bg1"/>
                </a:solidFill>
              </a:rPr>
            </a:br>
            <a:r>
              <a:rPr lang="es-PE" sz="2000" dirty="0">
                <a:solidFill>
                  <a:schemeClr val="bg1"/>
                </a:solidFill>
              </a:rPr>
              <a:t>- SOBRE OFERTA DE GENERACIÓN (HASTA APROX. ¿?)</a:t>
            </a:r>
            <a:br>
              <a:rPr lang="es-PE" sz="2000" dirty="0">
                <a:solidFill>
                  <a:schemeClr val="bg1"/>
                </a:solidFill>
              </a:rPr>
            </a:br>
            <a:r>
              <a:rPr lang="es-PE" sz="2000" dirty="0">
                <a:solidFill>
                  <a:schemeClr val="bg1"/>
                </a:solidFill>
              </a:rPr>
              <a:t>- COSTOS MARGINALES AUN MÁS BAJOS</a:t>
            </a:r>
            <a:br>
              <a:rPr lang="es-PE" sz="2000" dirty="0">
                <a:solidFill>
                  <a:schemeClr val="bg1"/>
                </a:solidFill>
              </a:rPr>
            </a:br>
            <a:r>
              <a:rPr lang="es-PE" sz="2000" dirty="0">
                <a:solidFill>
                  <a:schemeClr val="bg1"/>
                </a:solidFill>
              </a:rPr>
              <a:t>- LUCHA COMERCIAL ENTRE SUMINISTRADORES</a:t>
            </a:r>
            <a:br>
              <a:rPr lang="es-PE" sz="2000" dirty="0">
                <a:solidFill>
                  <a:schemeClr val="bg1"/>
                </a:solidFill>
              </a:rPr>
            </a:br>
            <a:r>
              <a:rPr lang="es-PE" sz="2000" dirty="0">
                <a:solidFill>
                  <a:schemeClr val="bg1"/>
                </a:solidFill>
              </a:rPr>
              <a:t>- AUMENTO DE TARIFAS ELECTRICAS (I.E. PRIMA RER)</a:t>
            </a:r>
          </a:p>
          <a:p>
            <a:pPr marL="342900" indent="-342900" algn="ctr">
              <a:buFont typeface="Wingdings" panose="05000000000000000000" pitchFamily="2" charset="2"/>
              <a:buChar char="§"/>
            </a:pPr>
            <a:r>
              <a:rPr lang="es-PE" sz="2000" dirty="0">
                <a:solidFill>
                  <a:schemeClr val="bg1"/>
                </a:solidFill>
              </a:rPr>
              <a:t>ROMPIMIENTO DE LA CADENA DE PAGOS.</a:t>
            </a:r>
          </a:p>
        </p:txBody>
      </p:sp>
    </p:spTree>
    <p:extLst>
      <p:ext uri="{BB962C8B-B14F-4D97-AF65-F5344CB8AC3E}">
        <p14:creationId xmlns:p14="http://schemas.microsoft.com/office/powerpoint/2010/main" val="1197429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raje, camiseta&#10;&#10;Descripción generada automáticamente">
            <a:extLst>
              <a:ext uri="{FF2B5EF4-FFF2-40B4-BE49-F238E27FC236}">
                <a16:creationId xmlns:a16="http://schemas.microsoft.com/office/drawing/2014/main" id="{78F5A526-9E73-4548-B69A-216A2B6A09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8" b="-1"/>
          <a:stretch/>
        </p:blipFill>
        <p:spPr>
          <a:xfrm>
            <a:off x="5179780" y="3260144"/>
            <a:ext cx="6105382" cy="3585411"/>
          </a:xfrm>
          <a:prstGeom prst="rect">
            <a:avLst/>
          </a:prstGeom>
        </p:spPr>
      </p:pic>
      <p:pic>
        <p:nvPicPr>
          <p:cNvPr id="4" name="Imagen 3" descr="Imagen que contiene dibujo, computadora, señal&#10;&#10;Descripción generada automáticamente">
            <a:extLst>
              <a:ext uri="{FF2B5EF4-FFF2-40B4-BE49-F238E27FC236}">
                <a16:creationId xmlns:a16="http://schemas.microsoft.com/office/drawing/2014/main" id="{871902EF-CFAC-440B-9A1C-ACE0C6D200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6"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51483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5B3EE1D-F641-4C89-9A3A-3E94D1CAF800}"/>
              </a:ext>
            </a:extLst>
          </p:cNvPr>
          <p:cNvSpPr/>
          <p:nvPr/>
        </p:nvSpPr>
        <p:spPr>
          <a:xfrm>
            <a:off x="138762" y="2586855"/>
            <a:ext cx="11146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NIVELES DE MOROSIDAD SIN PRECEDENTES</a:t>
            </a:r>
          </a:p>
          <a:p>
            <a:pPr algn="ctr"/>
            <a:endParaRPr lang="es-E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s-E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RECLAMOS PARA SUSPENDER PAGOS</a:t>
            </a:r>
          </a:p>
        </p:txBody>
      </p:sp>
    </p:spTree>
    <p:extLst>
      <p:ext uri="{BB962C8B-B14F-4D97-AF65-F5344CB8AC3E}">
        <p14:creationId xmlns:p14="http://schemas.microsoft.com/office/powerpoint/2010/main" val="2400744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FDAC31-4703-490C-A4B8-33084954BE1C}"/>
              </a:ext>
            </a:extLst>
          </p:cNvPr>
          <p:cNvSpPr txBox="1"/>
          <p:nvPr/>
        </p:nvSpPr>
        <p:spPr>
          <a:xfrm>
            <a:off x="6738943" y="1925584"/>
            <a:ext cx="46053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MERCADO ELÉCTRICO COVID- 19</a:t>
            </a:r>
          </a:p>
        </p:txBody>
      </p:sp>
      <p:pic>
        <p:nvPicPr>
          <p:cNvPr id="2050" name="Picture 2" descr="Los pitufos, masacrados en la Ãºltima campaÃ±a de Unicef">
            <a:extLst>
              <a:ext uri="{FF2B5EF4-FFF2-40B4-BE49-F238E27FC236}">
                <a16:creationId xmlns:a16="http://schemas.microsoft.com/office/drawing/2014/main" id="{2C61567C-8EA1-4822-8A19-AC03E5AD8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r="17445" b="1"/>
          <a:stretch/>
        </p:blipFill>
        <p:spPr bwMode="auto">
          <a:xfrm>
            <a:off x="473874" y="1057275"/>
            <a:ext cx="5917401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072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734E45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 descr="Imagen que contiene hombre, persona, viendo, parado&#10;&#10;Descripción generada automáticamente">
            <a:extLst>
              <a:ext uri="{FF2B5EF4-FFF2-40B4-BE49-F238E27FC236}">
                <a16:creationId xmlns:a16="http://schemas.microsoft.com/office/drawing/2014/main" id="{E6C94A8C-2CEB-4905-9964-A7EB12B22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804" r="1" b="7806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BAABF9-8AEC-41E0-8FD5-E625CE7B3AE0}"/>
              </a:ext>
            </a:extLst>
          </p:cNvPr>
          <p:cNvSpPr txBox="1"/>
          <p:nvPr/>
        </p:nvSpPr>
        <p:spPr>
          <a:xfrm>
            <a:off x="7738281" y="559558"/>
            <a:ext cx="3715777" cy="565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DISTRIBUIDORES NO RECONOCEN LA ENERGÍA CONSUMIDA BAJO SUS CONTRATOS Y SOLO PAGAN A LOS GENERADORES LO “RECAUDADO” DE LOS USUARIOS REGULADOS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POSICIÓN – SOMOS SIMPLES RECAUDADORES DE LO QUE LOS USUARIOS PAGAN A LOS GENERADORES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NO TIENE SUSTENTO NORMATIVO NI CONTRACTUAL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A8C103A-EF0E-4879-8ACC-71B56840AD6F}"/>
              </a:ext>
            </a:extLst>
          </p:cNvPr>
          <p:cNvSpPr txBox="1"/>
          <p:nvPr/>
        </p:nvSpPr>
        <p:spPr>
          <a:xfrm>
            <a:off x="607039" y="531672"/>
            <a:ext cx="6499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dirty="0"/>
              <a:t>DISTRIBUIDORES </a:t>
            </a:r>
          </a:p>
          <a:p>
            <a:pPr algn="ctr"/>
            <a:r>
              <a:rPr lang="es-PE" sz="3600" dirty="0"/>
              <a:t>VS.</a:t>
            </a:r>
          </a:p>
          <a:p>
            <a:pPr algn="ctr"/>
            <a:r>
              <a:rPr lang="es-PE" sz="3600" dirty="0"/>
              <a:t>GENERADORES</a:t>
            </a:r>
          </a:p>
        </p:txBody>
      </p:sp>
    </p:spTree>
    <p:extLst>
      <p:ext uri="{BB962C8B-B14F-4D97-AF65-F5344CB8AC3E}">
        <p14:creationId xmlns:p14="http://schemas.microsoft.com/office/powerpoint/2010/main" val="4246855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3E495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9BBF96-47A9-484B-B07D-616B6E850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04" y="406185"/>
            <a:ext cx="6832061" cy="1964266"/>
          </a:xfr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GENERADORES 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VS.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3200" dirty="0">
                <a:solidFill>
                  <a:srgbClr val="FFFFFF"/>
                </a:solidFill>
              </a:rPr>
              <a:t>TRANSMISORES Y REGÍMENES ESPECIALES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C3785D2-EFAF-470A-8DC3-7834441F8C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7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106631D9-00B3-4A05-AF86-AAA3FA6E8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7557" y="747048"/>
            <a:ext cx="3424739" cy="5363902"/>
          </a:xfrm>
        </p:spPr>
        <p:txBody>
          <a:bodyPr anchor="ctr">
            <a:normAutofit lnSpcReduction="10000"/>
          </a:bodyPr>
          <a:lstStyle/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NO TENGO FLUJOS PARA PAGAR EL 100% DE LOS MONTOS FIJADOS POR EL OSINERGMIN PARA CUBRIR LOS INGRESOS GARANTIZADOS POR EL ESTADO BAJO TUS CONTRATOS APP. </a:t>
            </a:r>
          </a:p>
          <a:p>
            <a:pPr marL="0" indent="0" algn="ctr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NOSOTROS SÍ SOMOS RECAUDADORES DE LOS PEAJES Y CARGOS </a:t>
            </a:r>
          </a:p>
          <a:p>
            <a:pPr marL="0" indent="0" algn="ctr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FFFFFF"/>
                </a:solidFill>
              </a:rPr>
              <a:t>SI BIEN BAJO EL MARCO LEGAL ASUMIMOS EL “RIESGO DE PAGO” DE LO FACTURADO A NUESTROS CLIENTES – NO ASUMIMOS EL “RIESGO DEMANDA”</a:t>
            </a:r>
          </a:p>
        </p:txBody>
      </p:sp>
    </p:spTree>
    <p:extLst>
      <p:ext uri="{BB962C8B-B14F-4D97-AF65-F5344CB8AC3E}">
        <p14:creationId xmlns:p14="http://schemas.microsoft.com/office/powerpoint/2010/main" val="266976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80F356-D906-4355-AD43-5C0821E17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455" y="681227"/>
            <a:ext cx="6623353" cy="1042416"/>
          </a:xfrm>
        </p:spPr>
        <p:txBody>
          <a:bodyPr>
            <a:normAutofit fontScale="90000"/>
          </a:bodyPr>
          <a:lstStyle/>
          <a:p>
            <a:pPr algn="ctr"/>
            <a:r>
              <a:rPr lang="es-PE" sz="4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COESITO             OSINERGMINGO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3515C4E-387F-4719-8820-35B50834C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99" r="24385"/>
          <a:stretch/>
        </p:blipFill>
        <p:spPr>
          <a:xfrm>
            <a:off x="725470" y="2127680"/>
            <a:ext cx="3063227" cy="37408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7544F9F-34A5-4798-AE8B-3AC10FA835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2" r="5622" b="1"/>
          <a:stretch/>
        </p:blipFill>
        <p:spPr>
          <a:xfrm>
            <a:off x="4346246" y="2127680"/>
            <a:ext cx="2941960" cy="3583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91E8F06-7412-4C09-8DE6-FEB68046B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9311" y="2393792"/>
            <a:ext cx="3360212" cy="374089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400" dirty="0">
                <a:latin typeface="Abadi Extra Light" panose="020B0204020104020204" pitchFamily="34" charset="0"/>
              </a:rPr>
              <a:t>DEFICIT DE APROXIMADAMENTE </a:t>
            </a:r>
            <a:r>
              <a:rPr lang="en-US" sz="2400" b="1" u="sng" dirty="0">
                <a:solidFill>
                  <a:srgbClr val="FF0000"/>
                </a:solidFill>
                <a:latin typeface="Abadi Extra Light" panose="020B0204020104020204" pitchFamily="34" charset="0"/>
              </a:rPr>
              <a:t>32 MILLONES DE DÓLARES </a:t>
            </a:r>
            <a:r>
              <a:rPr lang="en-US" sz="2400" dirty="0">
                <a:latin typeface="Abadi Extra Light" panose="020B0204020104020204" pitchFamily="34" charset="0"/>
              </a:rPr>
              <a:t>QUE LOS GENERADORES TIENEN QUE ASUMIR PARA PAGAR LAS VALORIZACIONES DEL COES – PEAJES DE TRANSMISIÓN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AB28B5-9109-40F2-8627-A09D22971302}"/>
              </a:ext>
            </a:extLst>
          </p:cNvPr>
          <p:cNvSpPr txBox="1"/>
          <p:nvPr/>
        </p:nvSpPr>
        <p:spPr>
          <a:xfrm>
            <a:off x="218364" y="5778407"/>
            <a:ext cx="7449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SALDO POR PEAJE DE TRANSMISIÓN</a:t>
            </a:r>
            <a:r>
              <a:rPr lang="es-PE" dirty="0"/>
              <a:t>: “NO ME IMPORTA SI LA DEMANDA SE REDUCE, EL GENERADOR SIEMPRE TIENE QUE PONER DE SU BOLSILLO PARA PAGAR EL 100% DE LOS INGRESOS GARANTIZADOS A LOS TRANSMISORES”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99A23BF-B7E6-49FA-9B68-469CFA046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048" y="440435"/>
            <a:ext cx="2990850" cy="152400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3799AC1-DAA1-4FB4-B72B-5EA4604208FA}"/>
              </a:ext>
            </a:extLst>
          </p:cNvPr>
          <p:cNvSpPr txBox="1"/>
          <p:nvPr/>
        </p:nvSpPr>
        <p:spPr>
          <a:xfrm>
            <a:off x="8054530" y="71103"/>
            <a:ext cx="166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TRANSMISORES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FA6313C-6D96-4FAF-A56F-CC535B30E5CB}"/>
              </a:ext>
            </a:extLst>
          </p:cNvPr>
          <p:cNvSpPr txBox="1"/>
          <p:nvPr/>
        </p:nvSpPr>
        <p:spPr>
          <a:xfrm>
            <a:off x="9500859" y="11991"/>
            <a:ext cx="190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GENERADORES ESPECIALES</a:t>
            </a:r>
          </a:p>
        </p:txBody>
      </p:sp>
    </p:spTree>
    <p:extLst>
      <p:ext uri="{BB962C8B-B14F-4D97-AF65-F5344CB8AC3E}">
        <p14:creationId xmlns:p14="http://schemas.microsoft.com/office/powerpoint/2010/main" val="3169276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0BCE95-8FAF-462A-951A-66202668B3F0}"/>
              </a:ext>
            </a:extLst>
          </p:cNvPr>
          <p:cNvSpPr txBox="1"/>
          <p:nvPr/>
        </p:nvSpPr>
        <p:spPr>
          <a:xfrm>
            <a:off x="705877" y="796954"/>
            <a:ext cx="4920242" cy="53949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EXPECTATIVA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just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GARANTIZAR LA CONTINUIDAD DEL SUMINISTRO Y LA CADENA DE PAGOS ENTRE TODOS LOS AGENTES INVOLUCRADOS</a:t>
            </a:r>
          </a:p>
          <a:p>
            <a:pPr marL="0" marR="0" lvl="0" indent="0" algn="just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sz="16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1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REALIDAD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571500" marR="0" lvl="0" indent="-571500" algn="just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NORMAS QUE OBLIGAN A NO CORTAR EL SERVICIO POR FALTA DE PAGO</a:t>
            </a:r>
          </a:p>
          <a:p>
            <a:pPr marL="571500" marR="0" lvl="0" indent="-571500" algn="just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INCENTIVAN A NO PAGAR LOS RECIBOS DE LUZ</a:t>
            </a:r>
          </a:p>
          <a:p>
            <a:pPr marL="571500" marR="0" lvl="0" indent="-571500" algn="just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OBLIGAN A LOS DISTRIBUIDORES A FRACCIONAR LAS DEUDAS DE LOS USUARIOS</a:t>
            </a:r>
          </a:p>
          <a:p>
            <a:pPr marL="571500" marR="0" lvl="0" indent="-571500" algn="just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PROYECTOS DE NORMA QUE INCENTIVA A LOS GENERADORES A NO PAGAR LAS VALORIZACIONES DEL COES</a:t>
            </a:r>
          </a:p>
          <a:p>
            <a:pPr marL="571500" marR="0" lvl="0" indent="-571500" algn="just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R="0" lvl="0" algn="just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0" lang="en-US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4710F4-DF84-41A2-886C-77153CFAA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2304" r="27604" b="1"/>
          <a:stretch/>
        </p:blipFill>
        <p:spPr>
          <a:xfrm>
            <a:off x="5773439" y="916781"/>
            <a:ext cx="5917401" cy="474345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683F00-04AD-46A7-9A83-B1CE4E5137BF}"/>
              </a:ext>
            </a:extLst>
          </p:cNvPr>
          <p:cNvSpPr txBox="1"/>
          <p:nvPr/>
        </p:nvSpPr>
        <p:spPr>
          <a:xfrm>
            <a:off x="499045" y="6004187"/>
            <a:ext cx="1098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DISPOSICIONES QUE SÓLO SE CENTRAN EN RESOLVER LOS PROBELMAS DE UNO DE LOS ESLABONES DE LA CADENA DE PAGOS DEL MERCADO ELÉCTRICO.</a:t>
            </a:r>
          </a:p>
        </p:txBody>
      </p:sp>
    </p:spTree>
    <p:extLst>
      <p:ext uri="{BB962C8B-B14F-4D97-AF65-F5344CB8AC3E}">
        <p14:creationId xmlns:p14="http://schemas.microsoft.com/office/powerpoint/2010/main" val="2383288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37251-BC19-4F03-8718-0FD320B6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913" y="0"/>
            <a:ext cx="5622877" cy="67419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/>
              <a:t>POSIBLES INSOLVENCIAS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OBLIGACIÓN DE</a:t>
            </a:r>
            <a:br>
              <a:rPr lang="en-US" sz="3600" dirty="0"/>
            </a:br>
            <a:r>
              <a:rPr lang="en-US" sz="3600" dirty="0"/>
              <a:t>INCURRIR EN COSTOS FINANCIEROS NO RECONOCIDOS</a:t>
            </a:r>
            <a:br>
              <a:rPr lang="en-US" sz="3600" dirty="0"/>
            </a:b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INCUMPLIMIENTO DE FINANCIAMIENTOS</a:t>
            </a: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FRENO DE PROYECTOS Y/O ADQUISICIÓN DE ACTIVOS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0E11452-246E-45BE-811C-8F395F7666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927" r="-2" b="-2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633713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8F564B-C27C-453F-97B6-ADF4A49D3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DE28BDC-E152-473C-B9C0-EFBA2B85F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3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157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EDA6476-7552-4D94-9883-51403C30FF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52" b="18654"/>
          <a:stretch/>
        </p:blipFill>
        <p:spPr>
          <a:xfrm>
            <a:off x="3251200" y="729673"/>
            <a:ext cx="5689599" cy="5560290"/>
          </a:xfrm>
          <a:prstGeom prst="rect">
            <a:avLst/>
          </a:prstGeom>
        </p:spPr>
      </p:pic>
      <p:sp>
        <p:nvSpPr>
          <p:cNvPr id="4" name="AutoShape 2" descr="blob:https://web.whatsapp.com/17421f6c-2eae-4e16-b9e4-1965bdefdac0">
            <a:extLst>
              <a:ext uri="{FF2B5EF4-FFF2-40B4-BE49-F238E27FC236}">
                <a16:creationId xmlns:a16="http://schemas.microsoft.com/office/drawing/2014/main" id="{07B20932-211F-45F0-879D-909D13A7B5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30585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A0BCE95-8FAF-462A-951A-66202668B3F0}"/>
              </a:ext>
            </a:extLst>
          </p:cNvPr>
          <p:cNvSpPr txBox="1"/>
          <p:nvPr/>
        </p:nvSpPr>
        <p:spPr>
          <a:xfrm>
            <a:off x="523101" y="1967265"/>
            <a:ext cx="3693425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TRANSACCIONES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914C68B-2109-411C-8164-4E1AD8D1D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079" y="643466"/>
            <a:ext cx="6689174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20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4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92256C5-FEAF-414C-88EF-28388EA06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802276" cy="5256371"/>
          </a:xfrm>
        </p:spPr>
        <p:txBody>
          <a:bodyPr>
            <a:normAutofit/>
          </a:bodyPr>
          <a:lstStyle/>
          <a:p>
            <a:pPr algn="ctr"/>
            <a:r>
              <a:rPr lang="es-PE" sz="41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PRINCIPIO</a:t>
            </a:r>
            <a:r>
              <a:rPr lang="es-PE" sz="4100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s-PE" sz="4100" dirty="0">
                <a:solidFill>
                  <a:schemeClr val="bg1"/>
                </a:solidFill>
              </a:rPr>
            </a:br>
            <a:br>
              <a:rPr lang="es-PE" sz="4100" dirty="0">
                <a:solidFill>
                  <a:schemeClr val="bg1"/>
                </a:solidFill>
              </a:rPr>
            </a:br>
            <a:r>
              <a:rPr lang="es-PE" sz="4100" dirty="0">
                <a:solidFill>
                  <a:schemeClr val="bg1"/>
                </a:solidFill>
              </a:rPr>
              <a:t>SE PAGA LO CONSUMIDO (RETIRADO) SEGÚN REGISTRO EN MEDIDORES</a:t>
            </a:r>
            <a:br>
              <a:rPr lang="es-PE" sz="4100" dirty="0">
                <a:solidFill>
                  <a:schemeClr val="bg1"/>
                </a:solidFill>
              </a:rPr>
            </a:br>
            <a:endParaRPr lang="es-PE" sz="41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505400E-DCDE-40BE-81AC-3B8DA0905C5C}"/>
              </a:ext>
            </a:extLst>
          </p:cNvPr>
          <p:cNvSpPr txBox="1"/>
          <p:nvPr/>
        </p:nvSpPr>
        <p:spPr>
          <a:xfrm>
            <a:off x="6291132" y="303591"/>
            <a:ext cx="3343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PE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TARIFA ELÉCTRICA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964E6BE-C80F-4648-BE21-73E36B1B5E78}"/>
              </a:ext>
            </a:extLst>
          </p:cNvPr>
          <p:cNvSpPr txBox="1"/>
          <p:nvPr/>
        </p:nvSpPr>
        <p:spPr>
          <a:xfrm rot="18969164">
            <a:off x="5170662" y="1368610"/>
            <a:ext cx="15504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PE" dirty="0">
                <a:solidFill>
                  <a:schemeClr val="accent6"/>
                </a:solidFill>
                <a:latin typeface="Agency FB" panose="020B0503020202020204" pitchFamily="34" charset="0"/>
              </a:rPr>
              <a:t>NODO ENERGÉTICO </a:t>
            </a:r>
          </a:p>
          <a:p>
            <a:pPr algn="ctr">
              <a:spcAft>
                <a:spcPts val="600"/>
              </a:spcAft>
            </a:pPr>
            <a:r>
              <a:rPr lang="es-PE" dirty="0">
                <a:solidFill>
                  <a:schemeClr val="accent6"/>
                </a:solidFill>
                <a:latin typeface="Agency FB" panose="020B0503020202020204" pitchFamily="34" charset="0"/>
              </a:rPr>
              <a:t>RESERVA FRÍA</a:t>
            </a:r>
          </a:p>
          <a:p>
            <a:pPr algn="ctr">
              <a:spcAft>
                <a:spcPts val="600"/>
              </a:spcAft>
            </a:pPr>
            <a:r>
              <a:rPr lang="es-PE" dirty="0">
                <a:solidFill>
                  <a:schemeClr val="accent6"/>
                </a:solidFill>
                <a:latin typeface="Agency FB" panose="020B0503020202020204" pitchFamily="34" charset="0"/>
              </a:rPr>
              <a:t>CENTRALES RER</a:t>
            </a:r>
          </a:p>
        </p:txBody>
      </p:sp>
      <p:graphicFrame>
        <p:nvGraphicFramePr>
          <p:cNvPr id="20" name="Marcador de contenido 2">
            <a:extLst>
              <a:ext uri="{FF2B5EF4-FFF2-40B4-BE49-F238E27FC236}">
                <a16:creationId xmlns:a16="http://schemas.microsoft.com/office/drawing/2014/main" id="{71520D88-483A-4EA5-9E72-63B534D8F4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289515"/>
              </p:ext>
            </p:extLst>
          </p:nvPr>
        </p:nvGraphicFramePr>
        <p:xfrm>
          <a:off x="4771200" y="1569493"/>
          <a:ext cx="6588691" cy="518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93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5">
            <a:extLst>
              <a:ext uri="{FF2B5EF4-FFF2-40B4-BE49-F238E27FC236}">
                <a16:creationId xmlns:a16="http://schemas.microsoft.com/office/drawing/2014/main" id="{EFE6CFD5-509D-42EE-82A6-1E376C365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DC556AF-AE6A-4A5E-ABC0-63F8FE930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91" r="-2" b="13831"/>
          <a:stretch/>
        </p:blipFill>
        <p:spPr>
          <a:xfrm>
            <a:off x="20" y="-1"/>
            <a:ext cx="6712150" cy="239133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DA3865D-9D2B-4673-97B2-4BBB210C16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35" r="7737" b="1"/>
          <a:stretch/>
        </p:blipFill>
        <p:spPr>
          <a:xfrm>
            <a:off x="20" y="2391337"/>
            <a:ext cx="6712150" cy="4466657"/>
          </a:xfrm>
          <a:prstGeom prst="rect">
            <a:avLst/>
          </a:prstGeom>
        </p:spPr>
      </p:pic>
      <p:sp>
        <p:nvSpPr>
          <p:cNvPr id="43" name="Rectangle 37">
            <a:extLst>
              <a:ext uri="{FF2B5EF4-FFF2-40B4-BE49-F238E27FC236}">
                <a16:creationId xmlns:a16="http://schemas.microsoft.com/office/drawing/2014/main" id="{70A48D59-8581-41F7-B529-F4617FE07A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>
            <a:gsLst>
              <a:gs pos="46000">
                <a:schemeClr val="tx1">
                  <a:lumMod val="95000"/>
                  <a:lumOff val="5000"/>
                </a:schemeClr>
              </a:gs>
              <a:gs pos="90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39">
            <a:extLst>
              <a:ext uri="{FF2B5EF4-FFF2-40B4-BE49-F238E27FC236}">
                <a16:creationId xmlns:a16="http://schemas.microsoft.com/office/drawing/2014/main" id="{967F2066-0253-4771-A5F6-68111E1FE8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397906"/>
            <a:ext cx="11004331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7612914-730F-4A34-8773-3A52F865C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7153" y="2492079"/>
            <a:ext cx="5117910" cy="4031546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DETERMINA LOS PEAJES DE TRANSMISIÓN A SER RECAUDADOS A DE LA DEMANDA </a:t>
            </a:r>
          </a:p>
          <a:p>
            <a:pPr algn="ctr">
              <a:spcBef>
                <a:spcPct val="0"/>
              </a:spcBef>
              <a:buFont typeface="Wingdings" panose="05000000000000000000" pitchFamily="2" charset="2"/>
              <a:buChar char="ü"/>
            </a:pPr>
            <a:endParaRPr lang="en-US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 DETERMINA LOS CARGOS ADICIONALES INCLUIDOS  EN EL PEAJE DE TRANSMISIÓN PARA REMUNERAR A LOS GENERADORES CON REGÍMENES ESPECIALES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9236F-54B0-4AB2-8EDC-3274883D2075}"/>
              </a:ext>
            </a:extLst>
          </p:cNvPr>
          <p:cNvSpPr txBox="1"/>
          <p:nvPr/>
        </p:nvSpPr>
        <p:spPr>
          <a:xfrm>
            <a:off x="6530890" y="604864"/>
            <a:ext cx="4578388" cy="15528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ctr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s-PE" dirty="0">
                <a:solidFill>
                  <a:schemeClr val="accent4"/>
                </a:solidFill>
              </a:rPr>
              <a:t> DEMANDA PROYECTADA</a:t>
            </a:r>
          </a:p>
          <a:p>
            <a:pPr>
              <a:buFont typeface="Wingdings" panose="05000000000000000000" pitchFamily="2" charset="2"/>
              <a:buChar char="v"/>
            </a:pPr>
            <a:endParaRPr lang="es-PE" dirty="0">
              <a:solidFill>
                <a:schemeClr val="accent4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s-PE" dirty="0">
                <a:solidFill>
                  <a:schemeClr val="accent4"/>
                </a:solidFill>
              </a:rPr>
              <a:t> CONTRATOS APP</a:t>
            </a:r>
          </a:p>
        </p:txBody>
      </p:sp>
    </p:spTree>
    <p:extLst>
      <p:ext uri="{BB962C8B-B14F-4D97-AF65-F5344CB8AC3E}">
        <p14:creationId xmlns:p14="http://schemas.microsoft.com/office/powerpoint/2010/main" val="2599099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arcador de contenido 3" descr="Imagen que contiene hombre, parado, edificio, traje&#10;&#10;Descripción generada automáticamente">
            <a:extLst>
              <a:ext uri="{FF2B5EF4-FFF2-40B4-BE49-F238E27FC236}">
                <a16:creationId xmlns:a16="http://schemas.microsoft.com/office/drawing/2014/main" id="{6B760B41-3A69-441A-9F25-B76930891F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3151" r="11809" b="594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2FF654D-AF4B-4C20-823B-0A744D87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0" y="1129038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DETERMINA LOS MONTOS QUE LOS GENERADORES DEBEN TRANSFERIR A LOS TRANSMISORES Y A LOS GENERADORES CON REGÍMENES ESPECIALES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71C6D9-BB96-459A-8348-FECA02CB65A8}"/>
              </a:ext>
            </a:extLst>
          </p:cNvPr>
          <p:cNvSpPr txBox="1"/>
          <p:nvPr/>
        </p:nvSpPr>
        <p:spPr>
          <a:xfrm>
            <a:off x="93555" y="4690222"/>
            <a:ext cx="4521495" cy="17681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PE" sz="2400" dirty="0">
                <a:solidFill>
                  <a:schemeClr val="bg1"/>
                </a:solidFill>
                <a:highlight>
                  <a:srgbClr val="808080"/>
                </a:highlight>
              </a:rPr>
              <a:t>SUSTENTO – CONTRATOS DE SUMINISTRO CON CLIENTES (D y L)</a:t>
            </a:r>
          </a:p>
          <a:p>
            <a:endParaRPr lang="es-PE" sz="2400" dirty="0">
              <a:solidFill>
                <a:schemeClr val="bg1"/>
              </a:solidFill>
              <a:highlight>
                <a:srgbClr val="808080"/>
              </a:highlight>
            </a:endParaRPr>
          </a:p>
          <a:p>
            <a:r>
              <a:rPr lang="es-PE" sz="2400" dirty="0">
                <a:solidFill>
                  <a:schemeClr val="bg1"/>
                </a:solidFill>
                <a:highlight>
                  <a:srgbClr val="808080"/>
                </a:highlight>
              </a:rPr>
              <a:t>REGLA – LO FACTURADO / NO LO RECAUDADO</a:t>
            </a:r>
          </a:p>
        </p:txBody>
      </p:sp>
    </p:spTree>
    <p:extLst>
      <p:ext uri="{BB962C8B-B14F-4D97-AF65-F5344CB8AC3E}">
        <p14:creationId xmlns:p14="http://schemas.microsoft.com/office/powerpoint/2010/main" val="2914923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3566160" cy="39115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4862D95-E8CB-4F7A-8A42-84E19A73B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05"/>
          <a:stretch/>
        </p:blipFill>
        <p:spPr>
          <a:xfrm>
            <a:off x="4206240" y="448054"/>
            <a:ext cx="3657600" cy="18836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9D96D38-B0C1-446E-B2C6-9E9C3D6392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280" b="-1"/>
          <a:stretch/>
        </p:blipFill>
        <p:spPr>
          <a:xfrm>
            <a:off x="4206240" y="2478081"/>
            <a:ext cx="3657600" cy="188366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5864" y="445459"/>
            <a:ext cx="3654727" cy="3911523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17136"/>
            <a:ext cx="3566160" cy="1890452"/>
          </a:xfrm>
          <a:prstGeom prst="rect">
            <a:avLst/>
          </a:prstGeom>
          <a:solidFill>
            <a:srgbClr val="4E453A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6E7B69-65AE-44CC-BF0E-4292EC252A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926" b="8630"/>
          <a:stretch/>
        </p:blipFill>
        <p:spPr>
          <a:xfrm>
            <a:off x="4206240" y="4517136"/>
            <a:ext cx="3657600" cy="1883664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E353521-C034-4ACF-B3F4-65665FB31E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98" r="1616"/>
          <a:stretch/>
        </p:blipFill>
        <p:spPr>
          <a:xfrm>
            <a:off x="8055863" y="2236047"/>
            <a:ext cx="3657600" cy="32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61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C44B8F1-4087-43D8-A219-6764DBF7A6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48" b="469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D4690EF-BF92-4536-A5B5-2C2BAD490310}"/>
              </a:ext>
            </a:extLst>
          </p:cNvPr>
          <p:cNvSpPr/>
          <p:nvPr/>
        </p:nvSpPr>
        <p:spPr>
          <a:xfrm>
            <a:off x="1144598" y="2967330"/>
            <a:ext cx="2997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COVID-19</a:t>
            </a:r>
            <a:endParaRPr lang="es-E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16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F19B711-C590-44D1-9AA8-9F143B0E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C79CF2-6A1C-4636-84CE-ABB2BE191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5D17DF-AD65-402C-A95C-F13C770C9F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E46060C-066C-4822-8E23-B3B4B85C2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06" y="909934"/>
            <a:ext cx="5388378" cy="503813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7C57D48-1492-4544-87AA-0F2B2FD45EE9}"/>
              </a:ext>
            </a:extLst>
          </p:cNvPr>
          <p:cNvSpPr txBox="1"/>
          <p:nvPr/>
        </p:nvSpPr>
        <p:spPr>
          <a:xfrm>
            <a:off x="6611570" y="2962803"/>
            <a:ext cx="4602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Situación de Emergencia Nacional</a:t>
            </a:r>
          </a:p>
        </p:txBody>
      </p:sp>
    </p:spTree>
    <p:extLst>
      <p:ext uri="{BB962C8B-B14F-4D97-AF65-F5344CB8AC3E}">
        <p14:creationId xmlns:p14="http://schemas.microsoft.com/office/powerpoint/2010/main" val="1969986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397</Words>
  <Application>Microsoft Office PowerPoint</Application>
  <PresentationFormat>Panorámica</PresentationFormat>
  <Paragraphs>63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Abadi Extra Light</vt:lpstr>
      <vt:lpstr>Agency FB</vt:lpstr>
      <vt:lpstr>Arial</vt:lpstr>
      <vt:lpstr>Arial Black</vt:lpstr>
      <vt:lpstr>Arial Rounded MT Bold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Presentación de PowerPoint</vt:lpstr>
      <vt:lpstr>PRINCIPIO:  SE PAGA LO CONSUMIDO (RETIRADO) SEGÚN REGISTRO EN MEDIDORES </vt:lpstr>
      <vt:lpstr>Presentación de PowerPoint</vt:lpstr>
      <vt:lpstr>DETERMINA LOS MONTOS QUE LOS GENERADORES DEBEN TRANSFERIR A LOS TRANSMISORES Y A LOS GENERADORES CON REGÍMENES ESPECIALES</vt:lpstr>
      <vt:lpstr>Presentación de PowerPoint</vt:lpstr>
      <vt:lpstr>Presentación de PowerPoint</vt:lpstr>
      <vt:lpstr>Presentación de PowerPoint</vt:lpstr>
      <vt:lpstr>Presentación de PowerPoint</vt:lpstr>
      <vt:lpstr>A.COVID: NO IBA TAN BIEN - CRECIMIENTO CONSERVADOR DE DEMANDA - SOBRE OFERTA DE GENERACIÓN (HASTA APROX. 2023) - COSTOS MARGINALES BAJOS - LUCHA COMERCIAL ENTRE SUMINISTRADORES - AUMENTO DE TARIFAS ELECTRICAS (I.E. PRIMA RER)</vt:lpstr>
      <vt:lpstr>Presentación de PowerPoint</vt:lpstr>
      <vt:lpstr>Presentación de PowerPoint</vt:lpstr>
      <vt:lpstr>Presentación de PowerPoint</vt:lpstr>
      <vt:lpstr>GENERADORES  VS. TRANSMISORES Y REGÍMENES ESPECIALES</vt:lpstr>
      <vt:lpstr>COESITO             OSINERGMINGO</vt:lpstr>
      <vt:lpstr>Presentación de PowerPoint</vt:lpstr>
      <vt:lpstr>POSIBLES INSOLVENCIAS  OBLIGACIÓN DE INCURRIR EN COSTOS FINANCIEROS NO RECONOCIDOS   INCUMPLIMIENTO DE FINANCIAMIENTOS  FRENO DE PROYECTOS Y/O ADQUISICIÓN DE ACTIVOS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Pedro A. Morales</dc:creator>
  <cp:lastModifiedBy>Pedro A. Morales</cp:lastModifiedBy>
  <cp:revision>3</cp:revision>
  <dcterms:created xsi:type="dcterms:W3CDTF">2020-08-28T21:19:10Z</dcterms:created>
  <dcterms:modified xsi:type="dcterms:W3CDTF">2020-08-28T22:56:15Z</dcterms:modified>
</cp:coreProperties>
</file>